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44" r:id="rId2"/>
    <p:sldMasterId id="2147483756" r:id="rId3"/>
    <p:sldMasterId id="2147483768" r:id="rId4"/>
    <p:sldMasterId id="2147483780" r:id="rId5"/>
    <p:sldMasterId id="2147483792" r:id="rId6"/>
    <p:sldMasterId id="2147483804" r:id="rId7"/>
    <p:sldMasterId id="2147483816" r:id="rId8"/>
    <p:sldMasterId id="2147483828" r:id="rId9"/>
    <p:sldMasterId id="2147483840" r:id="rId10"/>
    <p:sldMasterId id="2147483864" r:id="rId11"/>
  </p:sldMasterIdLst>
  <p:notesMasterIdLst>
    <p:notesMasterId r:id="rId36"/>
  </p:notesMasterIdLst>
  <p:sldIdLst>
    <p:sldId id="264" r:id="rId12"/>
    <p:sldId id="278" r:id="rId13"/>
    <p:sldId id="256" r:id="rId14"/>
    <p:sldId id="257" r:id="rId15"/>
    <p:sldId id="260" r:id="rId16"/>
    <p:sldId id="265" r:id="rId17"/>
    <p:sldId id="266" r:id="rId18"/>
    <p:sldId id="267" r:id="rId19"/>
    <p:sldId id="258" r:id="rId20"/>
    <p:sldId id="269" r:id="rId21"/>
    <p:sldId id="268" r:id="rId22"/>
    <p:sldId id="270" r:id="rId23"/>
    <p:sldId id="271" r:id="rId24"/>
    <p:sldId id="272" r:id="rId25"/>
    <p:sldId id="273" r:id="rId26"/>
    <p:sldId id="261" r:id="rId27"/>
    <p:sldId id="259" r:id="rId28"/>
    <p:sldId id="262" r:id="rId29"/>
    <p:sldId id="263" r:id="rId30"/>
    <p:sldId id="274" r:id="rId31"/>
    <p:sldId id="275" r:id="rId32"/>
    <p:sldId id="279" r:id="rId33"/>
    <p:sldId id="276" r:id="rId34"/>
    <p:sldId id="277"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8" autoAdjust="0"/>
    <p:restoredTop sz="94660"/>
  </p:normalViewPr>
  <p:slideViewPr>
    <p:cSldViewPr>
      <p:cViewPr varScale="1">
        <p:scale>
          <a:sx n="62" d="100"/>
          <a:sy n="62" d="100"/>
        </p:scale>
        <p:origin x="-84" y="-20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slide" Target="slides/slide2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95ECEB-D1C2-4B8D-80E0-B36EA2BE7A8C}" type="datetimeFigureOut">
              <a:rPr lang="en-US" smtClean="0"/>
              <a:t>12/17/2012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BB7C6E-2626-494D-9254-F91CF34631ED}" type="slidenum">
              <a:rPr lang="en-US" smtClean="0"/>
              <a:t>‹#›</a:t>
            </a:fld>
            <a:endParaRPr lang="en-US" dirty="0"/>
          </a:p>
        </p:txBody>
      </p:sp>
    </p:spTree>
    <p:extLst>
      <p:ext uri="{BB962C8B-B14F-4D97-AF65-F5344CB8AC3E}">
        <p14:creationId xmlns:p14="http://schemas.microsoft.com/office/powerpoint/2010/main" val="701691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BB7C6E-2626-494D-9254-F91CF34631ED}" type="slidenum">
              <a:rPr lang="en-US" smtClean="0"/>
              <a:t>3</a:t>
            </a:fld>
            <a:endParaRPr lang="en-US" dirty="0"/>
          </a:p>
        </p:txBody>
      </p:sp>
    </p:spTree>
    <p:extLst>
      <p:ext uri="{BB962C8B-B14F-4D97-AF65-F5344CB8AC3E}">
        <p14:creationId xmlns:p14="http://schemas.microsoft.com/office/powerpoint/2010/main" val="46510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47E9B5-8443-4584-9659-B7C85EDA9DB3}"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363463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47E9B5-8443-4584-9659-B7C85EDA9DB3}"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666378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2" name="Footer Placeholder 1"/>
          <p:cNvSpPr>
            <a:spLocks noGrp="1"/>
          </p:cNvSpPr>
          <p:nvPr>
            <p:ph type="ftr" sz="quarter" idx="11"/>
          </p:nvPr>
        </p:nvSpPr>
        <p:spPr/>
        <p:txBody>
          <a:bodyPr/>
          <a:lstStyle/>
          <a:p>
            <a:endParaRPr lang="en-US" dirty="0"/>
          </a:p>
        </p:txBody>
      </p:sp>
      <p:sp>
        <p:nvSpPr>
          <p:cNvPr id="15" name="Slide Number Placeholder 14"/>
          <p:cNvSpPr>
            <a:spLocks noGrp="1"/>
          </p:cNvSpPr>
          <p:nvPr>
            <p:ph type="sldNum" sz="quarter" idx="12"/>
          </p:nvPr>
        </p:nvSpPr>
        <p:spPr>
          <a:xfrm>
            <a:off x="8229600" y="6473952"/>
            <a:ext cx="758952" cy="246888"/>
          </a:xfrm>
        </p:spPr>
        <p:txBody>
          <a:bodyPr/>
          <a:lstStyle/>
          <a:p>
            <a:fld id="{32D56002-0546-4367-8CE9-C7EAD2D5A88D}"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3438623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973446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3086688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8329714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9777661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9009104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3061243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8578150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8030555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177154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2285826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8402868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7608208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3326584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0930272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3727355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365400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4183831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4884354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97953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dirty="0"/>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2190874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017801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09442" y="1812927"/>
            <a:ext cx="347127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63280" y="1812927"/>
            <a:ext cx="347127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19" name="Footer Placeholder 18"/>
          <p:cNvSpPr>
            <a:spLocks noGrp="1"/>
          </p:cNvSpPr>
          <p:nvPr>
            <p:ph type="ftr" sz="quarter" idx="11"/>
          </p:nvPr>
        </p:nvSpPr>
        <p:spPr>
          <a:xfrm>
            <a:off x="3581400" y="76200"/>
            <a:ext cx="2895600" cy="288925"/>
          </a:xfrm>
        </p:spPr>
        <p:txBody>
          <a:bodyPr/>
          <a:lstStyle/>
          <a:p>
            <a:endParaRPr lang="en-US" dirty="0"/>
          </a:p>
        </p:txBody>
      </p:sp>
      <p:sp>
        <p:nvSpPr>
          <p:cNvPr id="16" name="Slide Number Placeholder 15"/>
          <p:cNvSpPr>
            <a:spLocks noGrp="1"/>
          </p:cNvSpPr>
          <p:nvPr>
            <p:ph type="sldNum" sz="quarter" idx="12"/>
          </p:nvPr>
        </p:nvSpPr>
        <p:spPr>
          <a:xfrm>
            <a:off x="8229600" y="6473952"/>
            <a:ext cx="758952" cy="246888"/>
          </a:xfrm>
        </p:spPr>
        <p:txBody>
          <a:bodyPr/>
          <a:lstStyle/>
          <a:p>
            <a:fld id="{32D56002-0546-4367-8CE9-C7EAD2D5A88D}" type="slidenum">
              <a:rPr lang="en-US" smtClean="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3" y="1387058"/>
            <a:ext cx="3297953"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3" y="2500312"/>
            <a:ext cx="3297954"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D56002-0546-4367-8CE9-C7EAD2D5A88D}" type="slidenum">
              <a:rPr lang="en-US" smtClean="0"/>
              <a:t>‹#›</a:t>
            </a:fld>
            <a:endParaRPr lang="en-US" dirty="0"/>
          </a:p>
        </p:txBody>
      </p:sp>
      <p:grpSp>
        <p:nvGrpSpPr>
          <p:cNvPr id="16" name="Group 15"/>
          <p:cNvGrpSpPr/>
          <p:nvPr/>
        </p:nvGrpSpPr>
        <p:grpSpPr>
          <a:xfrm>
            <a:off x="4516154" y="994387"/>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8" name="Picture Placeholder 17"/>
          <p:cNvSpPr>
            <a:spLocks noGrp="1"/>
          </p:cNvSpPr>
          <p:nvPr>
            <p:ph type="pic" sz="quarter" idx="14"/>
          </p:nvPr>
        </p:nvSpPr>
        <p:spPr>
          <a:xfrm>
            <a:off x="4674192" y="1601512"/>
            <a:ext cx="3429000" cy="3429000"/>
          </a:xfrm>
          <a:prstGeom prst="ellipse">
            <a:avLst/>
          </a:prstGeom>
          <a:ln w="76200">
            <a:solidFill>
              <a:schemeClr val="tx2">
                <a:lumMod val="75000"/>
              </a:schemeClr>
            </a:solidFill>
          </a:ln>
        </p:spPr>
        <p:txBody>
          <a:bodyPr/>
          <a:lstStyle/>
          <a:p>
            <a:r>
              <a:rPr lang="en-US" dirty="0" smtClean="0"/>
              <a:t>Click icon to add picture</a:t>
            </a:r>
            <a:endParaRPr lang="en-US" dirty="0"/>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710710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086930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305064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640338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747429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382008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36588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6" name="Slide Number Placeholder 15"/>
          <p:cNvSpPr>
            <a:spLocks noGrp="1"/>
          </p:cNvSpPr>
          <p:nvPr>
            <p:ph type="sldNum" sz="quarter" idx="12"/>
          </p:nvPr>
        </p:nvSpPr>
        <p:spPr/>
        <p:txBody>
          <a:bodyPr/>
          <a:lstStyle/>
          <a:p>
            <a:fld id="{32D56002-0546-4367-8CE9-C7EAD2D5A88D}" type="slidenum">
              <a:rPr lang="en-US" smtClean="0"/>
              <a:t>‹#›</a:t>
            </a:fld>
            <a:endParaRPr lang="en-US" dirty="0"/>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792751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846529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153313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945342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644042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988534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397712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909720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99648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54267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10" name="Footer Placeholder 9"/>
          <p:cNvSpPr>
            <a:spLocks noGrp="1"/>
          </p:cNvSpPr>
          <p:nvPr>
            <p:ph type="ftr" sz="quarter" idx="11"/>
          </p:nvPr>
        </p:nvSpPr>
        <p:spPr/>
        <p:txBody>
          <a:bodyPr/>
          <a:lstStyle/>
          <a:p>
            <a:endParaRPr lang="en-US" dirty="0"/>
          </a:p>
        </p:txBody>
      </p:sp>
      <p:sp>
        <p:nvSpPr>
          <p:cNvPr id="31" name="Slide Number Placeholder 30"/>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366738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010502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247751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013027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1897161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12016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755440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542370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7153317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06062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229600" y="6477000"/>
            <a:ext cx="762000" cy="246888"/>
          </a:xfrm>
        </p:spPr>
        <p:txBody>
          <a:bodyPr/>
          <a:lstStyle/>
          <a:p>
            <a:fld id="{32D56002-0546-4367-8CE9-C7EAD2D5A88D}" type="slidenum">
              <a:rPr lang="en-US" smtClean="0"/>
              <a:t>‹#›</a:t>
            </a:fld>
            <a:endParaRPr lang="en-US" dirty="0"/>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0953092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3927041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783093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027104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24988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7967954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4865549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4059031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285389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642690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21" name="Footer Placeholder 20"/>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544258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998257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627606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0526080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1220984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7227704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8225207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290715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432310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63793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24" name="Footer Placeholder 23"/>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3877588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7388565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042858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5380038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6985096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7687922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1181201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5575073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0331423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1854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29" name="Footer Placeholder 28"/>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D56002-0546-4367-8CE9-C7EAD2D5A88D}" type="slidenum">
              <a:rPr lang="en-US" smtClean="0"/>
              <a:t>‹#›</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1166486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8724047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9931382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2360970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4651810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5352957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083780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5223558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9093405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77327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dirty="0" smtClean="0"/>
              <a:t>Click icon to add picture</a:t>
            </a:r>
            <a:endParaRPr kumimoji="0" lang="en-US" dirty="0"/>
          </a:p>
        </p:txBody>
      </p:sp>
      <p:sp>
        <p:nvSpPr>
          <p:cNvPr id="7" name="Date Placeholder 6"/>
          <p:cNvSpPr>
            <a:spLocks noGrp="1"/>
          </p:cNvSpPr>
          <p:nvPr>
            <p:ph type="dt" sz="half" idx="10"/>
          </p:nvPr>
        </p:nvSpPr>
        <p:spPr/>
        <p:txBody>
          <a:bodyPr/>
          <a:lstStyle/>
          <a:p>
            <a:fld id="{A545564A-536B-4CD4-9A17-9082C8BC66AC}" type="datetimeFigureOut">
              <a:rPr lang="en-US" smtClean="0"/>
              <a:t>12/17/2012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31" name="Slide Number Placeholder 30"/>
          <p:cNvSpPr>
            <a:spLocks noGrp="1"/>
          </p:cNvSpPr>
          <p:nvPr>
            <p:ph type="sldNum" sz="quarter" idx="12"/>
          </p:nvPr>
        </p:nvSpPr>
        <p:spPr/>
        <p:txBody>
          <a:bodyPr/>
          <a:lstStyle/>
          <a:p>
            <a:fld id="{32D56002-0546-4367-8CE9-C7EAD2D5A88D}" type="slidenum">
              <a:rPr lang="en-US" smtClean="0"/>
              <a:t>‹#›</a:t>
            </a:fld>
            <a:endParaRPr lang="en-US" dirty="0"/>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812837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3303800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7875836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923820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4357429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1429703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0813495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6813024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050632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02268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A545564A-536B-4CD4-9A17-9082C8BC66AC}" type="datetimeFigureOut">
              <a:rPr lang="en-US" smtClean="0"/>
              <a:t>12/17/2012</a:t>
            </a:fld>
            <a:endParaRPr lang="en-US" dirty="0"/>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dirty="0"/>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32D56002-0546-4367-8CE9-C7EAD2D5A88D}" type="slidenum">
              <a:rPr lang="en-US" smtClean="0"/>
              <a:t>‹#›</a:t>
            </a:fld>
            <a:endParaRPr lang="en-US" dirty="0"/>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38719390"/>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21461199"/>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6" name="Oval 55"/>
          <p:cNvSpPr>
            <a:spLocks noChangeAspect="1"/>
          </p:cNvSpPr>
          <p:nvPr/>
        </p:nvSpPr>
        <p:spPr>
          <a:xfrm>
            <a:off x="-69625" y="4042576"/>
            <a:ext cx="1743945" cy="1909234"/>
          </a:xfrm>
          <a:custGeom>
            <a:avLst/>
            <a:gdLst/>
            <a:ahLst/>
            <a:cxnLst/>
            <a:rect l="l" t="t" r="r" b="b"/>
            <a:pathLst>
              <a:path w="1743945" h="1909234">
                <a:moveTo>
                  <a:pt x="789328" y="0"/>
                </a:moveTo>
                <a:cubicBezTo>
                  <a:pt x="1316548" y="0"/>
                  <a:pt x="1743945" y="427397"/>
                  <a:pt x="1743945" y="954617"/>
                </a:cubicBezTo>
                <a:cubicBezTo>
                  <a:pt x="1743945" y="1481837"/>
                  <a:pt x="1316548" y="1909234"/>
                  <a:pt x="789328" y="1909234"/>
                </a:cubicBezTo>
                <a:cubicBezTo>
                  <a:pt x="461080" y="1909234"/>
                  <a:pt x="171527" y="1743562"/>
                  <a:pt x="0" y="1491086"/>
                </a:cubicBezTo>
                <a:lnTo>
                  <a:pt x="0" y="418149"/>
                </a:lnTo>
                <a:cubicBezTo>
                  <a:pt x="171527" y="165673"/>
                  <a:pt x="461080" y="0"/>
                  <a:pt x="789328"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53" name="Oval 52"/>
          <p:cNvSpPr>
            <a:spLocks noChangeAspect="1"/>
          </p:cNvSpPr>
          <p:nvPr/>
        </p:nvSpPr>
        <p:spPr>
          <a:xfrm>
            <a:off x="520638" y="1095310"/>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52" name="Oval 51"/>
          <p:cNvSpPr>
            <a:spLocks noChangeAspect="1"/>
          </p:cNvSpPr>
          <p:nvPr/>
        </p:nvSpPr>
        <p:spPr>
          <a:xfrm>
            <a:off x="1878729" y="282933"/>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54" name="Oval 53"/>
          <p:cNvSpPr>
            <a:spLocks noChangeAspect="1"/>
          </p:cNvSpPr>
          <p:nvPr/>
        </p:nvSpPr>
        <p:spPr>
          <a:xfrm>
            <a:off x="520637" y="5729135"/>
            <a:ext cx="1909234" cy="1193756"/>
          </a:xfrm>
          <a:custGeom>
            <a:avLst/>
            <a:gdLst/>
            <a:ahLst/>
            <a:cxnLst/>
            <a:rect l="l" t="t" r="r" b="b"/>
            <a:pathLst>
              <a:path w="1909234" h="1193756">
                <a:moveTo>
                  <a:pt x="954617" y="0"/>
                </a:moveTo>
                <a:cubicBezTo>
                  <a:pt x="1481837" y="0"/>
                  <a:pt x="1909234" y="427397"/>
                  <a:pt x="1909234" y="954617"/>
                </a:cubicBezTo>
                <a:cubicBezTo>
                  <a:pt x="1909234" y="1037305"/>
                  <a:pt x="1898721" y="1117537"/>
                  <a:pt x="1877819" y="1193756"/>
                </a:cubicBezTo>
                <a:lnTo>
                  <a:pt x="31415" y="1193756"/>
                </a:lnTo>
                <a:cubicBezTo>
                  <a:pt x="10513" y="1117537"/>
                  <a:pt x="0" y="1037305"/>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30" name="Oval 129"/>
          <p:cNvSpPr>
            <a:spLocks noChangeAspect="1"/>
          </p:cNvSpPr>
          <p:nvPr/>
        </p:nvSpPr>
        <p:spPr>
          <a:xfrm>
            <a:off x="-46711" y="-61709"/>
            <a:ext cx="1449107" cy="1677064"/>
          </a:xfrm>
          <a:custGeom>
            <a:avLst/>
            <a:gdLst/>
            <a:ahLst/>
            <a:cxnLst/>
            <a:rect l="l" t="t" r="r" b="b"/>
            <a:pathLst>
              <a:path w="1449107" h="1677064">
                <a:moveTo>
                  <a:pt x="0" y="0"/>
                </a:moveTo>
                <a:lnTo>
                  <a:pt x="1112019" y="0"/>
                </a:lnTo>
                <a:cubicBezTo>
                  <a:pt x="1319407" y="171874"/>
                  <a:pt x="1449107" y="432014"/>
                  <a:pt x="1449107" y="722447"/>
                </a:cubicBezTo>
                <a:cubicBezTo>
                  <a:pt x="1449107" y="1249667"/>
                  <a:pt x="1021710" y="1677064"/>
                  <a:pt x="494490" y="1677064"/>
                </a:cubicBezTo>
                <a:cubicBezTo>
                  <a:pt x="313232" y="1677064"/>
                  <a:pt x="143772" y="1626546"/>
                  <a:pt x="0" y="1537872"/>
                </a:cubicBezTo>
                <a:close/>
              </a:path>
            </a:pathLst>
          </a:custGeom>
          <a:solidFill>
            <a:schemeClr val="tx2">
              <a:lumMod val="75000"/>
              <a:alpha val="14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31" name="Oval 130"/>
          <p:cNvSpPr>
            <a:spLocks noChangeAspect="1"/>
          </p:cNvSpPr>
          <p:nvPr/>
        </p:nvSpPr>
        <p:spPr>
          <a:xfrm>
            <a:off x="924113" y="-161623"/>
            <a:ext cx="1909233" cy="1909233"/>
          </a:xfrm>
          <a:prstGeom prst="ellipse">
            <a:avLst/>
          </a:prstGeom>
          <a:solidFill>
            <a:schemeClr val="tx2">
              <a:lumMod val="75000"/>
              <a:alpha val="2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32" name="Oval 131"/>
          <p:cNvSpPr>
            <a:spLocks noChangeAspect="1"/>
          </p:cNvSpPr>
          <p:nvPr/>
        </p:nvSpPr>
        <p:spPr>
          <a:xfrm>
            <a:off x="0" y="66073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33" name="Oval 132"/>
          <p:cNvSpPr>
            <a:spLocks noChangeAspect="1"/>
          </p:cNvSpPr>
          <p:nvPr/>
        </p:nvSpPr>
        <p:spPr>
          <a:xfrm>
            <a:off x="7497531" y="-61709"/>
            <a:ext cx="1694467" cy="1677064"/>
          </a:xfrm>
          <a:custGeom>
            <a:avLst/>
            <a:gdLst/>
            <a:ahLst/>
            <a:cxnLst/>
            <a:rect l="l" t="t" r="r" b="b"/>
            <a:pathLst>
              <a:path w="1694467" h="1677064">
                <a:moveTo>
                  <a:pt x="337088" y="0"/>
                </a:moveTo>
                <a:lnTo>
                  <a:pt x="1573463" y="0"/>
                </a:lnTo>
                <a:cubicBezTo>
                  <a:pt x="1618202" y="37449"/>
                  <a:pt x="1658454" y="79950"/>
                  <a:pt x="1694467" y="126010"/>
                </a:cubicBezTo>
                <a:lnTo>
                  <a:pt x="1694467" y="1318884"/>
                </a:lnTo>
                <a:cubicBezTo>
                  <a:pt x="1522840" y="1538397"/>
                  <a:pt x="1254922" y="1677064"/>
                  <a:pt x="954617" y="1677064"/>
                </a:cubicBezTo>
                <a:cubicBezTo>
                  <a:pt x="427397" y="1677064"/>
                  <a:pt x="0" y="1249667"/>
                  <a:pt x="0" y="722447"/>
                </a:cubicBezTo>
                <a:cubicBezTo>
                  <a:pt x="0" y="432014"/>
                  <a:pt x="129700" y="171874"/>
                  <a:pt x="337088" y="0"/>
                </a:cubicBezTo>
                <a:close/>
              </a:path>
            </a:pathLst>
          </a:custGeom>
          <a:solidFill>
            <a:schemeClr val="accent3">
              <a:lumMod val="60000"/>
              <a:lumOff val="40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34" name="Oval 133"/>
          <p:cNvSpPr>
            <a:spLocks noChangeAspect="1"/>
          </p:cNvSpPr>
          <p:nvPr/>
        </p:nvSpPr>
        <p:spPr>
          <a:xfrm>
            <a:off x="6117502" y="-61708"/>
            <a:ext cx="1909234" cy="1705448"/>
          </a:xfrm>
          <a:custGeom>
            <a:avLst/>
            <a:gdLst/>
            <a:ahLst/>
            <a:cxnLst/>
            <a:rect l="l" t="t" r="r" b="b"/>
            <a:pathLst>
              <a:path w="1909234" h="1705448">
                <a:moveTo>
                  <a:pt x="371490" y="0"/>
                </a:moveTo>
                <a:lnTo>
                  <a:pt x="1537745" y="0"/>
                </a:lnTo>
                <a:cubicBezTo>
                  <a:pt x="1764760" y="171517"/>
                  <a:pt x="1909234" y="444302"/>
                  <a:pt x="1909234" y="750831"/>
                </a:cubicBezTo>
                <a:cubicBezTo>
                  <a:pt x="1909234" y="1278051"/>
                  <a:pt x="1481837" y="1705448"/>
                  <a:pt x="954617" y="1705448"/>
                </a:cubicBezTo>
                <a:cubicBezTo>
                  <a:pt x="427397" y="1705448"/>
                  <a:pt x="0" y="1278051"/>
                  <a:pt x="0" y="750831"/>
                </a:cubicBezTo>
                <a:cubicBezTo>
                  <a:pt x="0" y="444302"/>
                  <a:pt x="144474" y="171517"/>
                  <a:pt x="371490" y="0"/>
                </a:cubicBezTo>
                <a:close/>
              </a:path>
            </a:pathLst>
          </a:cu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35" name="Oval 134"/>
          <p:cNvSpPr>
            <a:spLocks noChangeAspect="1"/>
          </p:cNvSpPr>
          <p:nvPr/>
        </p:nvSpPr>
        <p:spPr>
          <a:xfrm>
            <a:off x="7494454" y="1095309"/>
            <a:ext cx="1697544" cy="1909234"/>
          </a:xfrm>
          <a:custGeom>
            <a:avLst/>
            <a:gdLst/>
            <a:ahLst/>
            <a:cxnLst/>
            <a:rect l="l" t="t" r="r" b="b"/>
            <a:pathLst>
              <a:path w="1697544" h="1909234">
                <a:moveTo>
                  <a:pt x="954617" y="0"/>
                </a:moveTo>
                <a:cubicBezTo>
                  <a:pt x="1256666" y="0"/>
                  <a:pt x="1525952" y="140283"/>
                  <a:pt x="1697544" y="361910"/>
                </a:cubicBezTo>
                <a:lnTo>
                  <a:pt x="1697544" y="1547324"/>
                </a:lnTo>
                <a:cubicBezTo>
                  <a:pt x="1525952" y="1768951"/>
                  <a:pt x="1256666" y="1909234"/>
                  <a:pt x="954617" y="1909234"/>
                </a:cubicBezTo>
                <a:cubicBezTo>
                  <a:pt x="427397" y="1909234"/>
                  <a:pt x="0" y="1481837"/>
                  <a:pt x="0" y="954617"/>
                </a:cubicBezTo>
                <a:cubicBezTo>
                  <a:pt x="0" y="427397"/>
                  <a:pt x="427397" y="0"/>
                  <a:pt x="954617" y="0"/>
                </a:cubicBezTo>
                <a:close/>
              </a:path>
            </a:pathLst>
          </a:cu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36" name="Oval 135"/>
          <p:cNvSpPr>
            <a:spLocks noChangeAspect="1"/>
          </p:cNvSpPr>
          <p:nvPr/>
        </p:nvSpPr>
        <p:spPr>
          <a:xfrm>
            <a:off x="8056674" y="5140346"/>
            <a:ext cx="1137194" cy="1759729"/>
          </a:xfrm>
          <a:custGeom>
            <a:avLst/>
            <a:gdLst/>
            <a:ahLst/>
            <a:cxnLst/>
            <a:rect l="l" t="t" r="r" b="b"/>
            <a:pathLst>
              <a:path w="1137194" h="1759729">
                <a:moveTo>
                  <a:pt x="954617" y="0"/>
                </a:moveTo>
                <a:cubicBezTo>
                  <a:pt x="1017088" y="0"/>
                  <a:pt x="1078157" y="6001"/>
                  <a:pt x="1137194" y="17897"/>
                </a:cubicBezTo>
                <a:lnTo>
                  <a:pt x="1137194" y="1759729"/>
                </a:lnTo>
                <a:lnTo>
                  <a:pt x="443151" y="1759729"/>
                </a:lnTo>
                <a:cubicBezTo>
                  <a:pt x="176544" y="1591075"/>
                  <a:pt x="0" y="1293463"/>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37" name="Oval 136"/>
          <p:cNvSpPr>
            <a:spLocks noChangeAspect="1"/>
          </p:cNvSpPr>
          <p:nvPr/>
        </p:nvSpPr>
        <p:spPr>
          <a:xfrm>
            <a:off x="6661711" y="4362912"/>
            <a:ext cx="1909233" cy="1909233"/>
          </a:xfrm>
          <a:prstGeom prst="ellipse">
            <a:avLst/>
          </a:prstGeom>
          <a:solidFill>
            <a:schemeClr val="tx2">
              <a:lumMod val="75000"/>
              <a:alpha val="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38" name="Oval 137"/>
          <p:cNvSpPr>
            <a:spLocks noChangeAspect="1"/>
          </p:cNvSpPr>
          <p:nvPr/>
        </p:nvSpPr>
        <p:spPr>
          <a:xfrm>
            <a:off x="-69625" y="4948766"/>
            <a:ext cx="1353860" cy="1909234"/>
          </a:xfrm>
          <a:custGeom>
            <a:avLst/>
            <a:gdLst/>
            <a:ahLst/>
            <a:cxnLst/>
            <a:rect l="l" t="t" r="r" b="b"/>
            <a:pathLst>
              <a:path w="1353860" h="1909234">
                <a:moveTo>
                  <a:pt x="399243" y="0"/>
                </a:moveTo>
                <a:cubicBezTo>
                  <a:pt x="926463" y="0"/>
                  <a:pt x="1353860" y="427397"/>
                  <a:pt x="1353860" y="954617"/>
                </a:cubicBezTo>
                <a:cubicBezTo>
                  <a:pt x="1353860" y="1481837"/>
                  <a:pt x="926463" y="1909234"/>
                  <a:pt x="399243" y="1909234"/>
                </a:cubicBezTo>
                <a:cubicBezTo>
                  <a:pt x="256544" y="1909234"/>
                  <a:pt x="121158" y="1877924"/>
                  <a:pt x="0" y="1820890"/>
                </a:cubicBezTo>
                <a:lnTo>
                  <a:pt x="0" y="88345"/>
                </a:lnTo>
                <a:cubicBezTo>
                  <a:pt x="121158" y="31311"/>
                  <a:pt x="256544" y="0"/>
                  <a:pt x="399243"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39" name="Oval 138"/>
          <p:cNvSpPr>
            <a:spLocks noChangeAspect="1"/>
          </p:cNvSpPr>
          <p:nvPr/>
        </p:nvSpPr>
        <p:spPr>
          <a:xfrm>
            <a:off x="708471" y="4790336"/>
            <a:ext cx="1909233" cy="1909233"/>
          </a:xfrm>
          <a:prstGeom prst="ellipse">
            <a:avLst/>
          </a:pr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40" name="Oval 139"/>
          <p:cNvSpPr>
            <a:spLocks noChangeAspect="1"/>
          </p:cNvSpPr>
          <p:nvPr/>
        </p:nvSpPr>
        <p:spPr>
          <a:xfrm>
            <a:off x="6117503" y="78398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41" name="Oval 140"/>
          <p:cNvSpPr>
            <a:spLocks noChangeAspect="1"/>
          </p:cNvSpPr>
          <p:nvPr/>
        </p:nvSpPr>
        <p:spPr>
          <a:xfrm>
            <a:off x="6459053" y="5140346"/>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118" name="Oval 117"/>
          <p:cNvSpPr>
            <a:spLocks noChangeAspect="1"/>
          </p:cNvSpPr>
          <p:nvPr/>
        </p:nvSpPr>
        <p:spPr>
          <a:xfrm>
            <a:off x="8398204" y="597861"/>
            <a:ext cx="793794" cy="1252918"/>
          </a:xfrm>
          <a:custGeom>
            <a:avLst/>
            <a:gdLst/>
            <a:ahLst/>
            <a:cxnLst/>
            <a:rect l="l" t="t" r="r" b="b"/>
            <a:pathLst>
              <a:path w="793794" h="1252918">
                <a:moveTo>
                  <a:pt x="626459" y="0"/>
                </a:moveTo>
                <a:cubicBezTo>
                  <a:pt x="684682" y="0"/>
                  <a:pt x="741049" y="7943"/>
                  <a:pt x="793794" y="25480"/>
                </a:cubicBezTo>
                <a:lnTo>
                  <a:pt x="793794" y="1227438"/>
                </a:lnTo>
                <a:cubicBezTo>
                  <a:pt x="741049" y="1244975"/>
                  <a:pt x="684682" y="1252918"/>
                  <a:pt x="626459" y="1252918"/>
                </a:cubicBezTo>
                <a:cubicBezTo>
                  <a:pt x="280475" y="1252918"/>
                  <a:pt x="0" y="972443"/>
                  <a:pt x="0" y="626459"/>
                </a:cubicBezTo>
                <a:cubicBezTo>
                  <a:pt x="0" y="280475"/>
                  <a:pt x="280475" y="0"/>
                  <a:pt x="626459"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19" name="Oval 118"/>
          <p:cNvSpPr>
            <a:spLocks noChangeAspect="1"/>
          </p:cNvSpPr>
          <p:nvPr/>
        </p:nvSpPr>
        <p:spPr>
          <a:xfrm>
            <a:off x="6350100" y="206512"/>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20" name="Oval 119"/>
          <p:cNvSpPr>
            <a:spLocks noChangeAspect="1"/>
          </p:cNvSpPr>
          <p:nvPr/>
        </p:nvSpPr>
        <p:spPr>
          <a:xfrm>
            <a:off x="6872127" y="1450645"/>
            <a:ext cx="1218253" cy="1218253"/>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21" name="Oval 120"/>
          <p:cNvSpPr>
            <a:spLocks noChangeAspect="1"/>
          </p:cNvSpPr>
          <p:nvPr/>
        </p:nvSpPr>
        <p:spPr>
          <a:xfrm>
            <a:off x="7219068" y="2049927"/>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22" name="Oval 121"/>
          <p:cNvSpPr>
            <a:spLocks noChangeAspect="1"/>
          </p:cNvSpPr>
          <p:nvPr/>
        </p:nvSpPr>
        <p:spPr>
          <a:xfrm>
            <a:off x="7749416" y="2661634"/>
            <a:ext cx="721308" cy="721308"/>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23" name="Oval 122"/>
          <p:cNvSpPr>
            <a:spLocks noChangeAspect="1"/>
          </p:cNvSpPr>
          <p:nvPr/>
        </p:nvSpPr>
        <p:spPr>
          <a:xfrm>
            <a:off x="685054" y="-100976"/>
            <a:ext cx="1193676" cy="697815"/>
          </a:xfrm>
          <a:custGeom>
            <a:avLst/>
            <a:gdLst/>
            <a:ahLst/>
            <a:cxnLst/>
            <a:rect l="l" t="t" r="r" b="b"/>
            <a:pathLst>
              <a:path w="1193676" h="697815">
                <a:moveTo>
                  <a:pt x="10179" y="0"/>
                </a:moveTo>
                <a:lnTo>
                  <a:pt x="1183497" y="0"/>
                </a:lnTo>
                <a:cubicBezTo>
                  <a:pt x="1190746" y="32633"/>
                  <a:pt x="1193676" y="66463"/>
                  <a:pt x="1193676" y="100977"/>
                </a:cubicBezTo>
                <a:cubicBezTo>
                  <a:pt x="1193676" y="430602"/>
                  <a:pt x="926463" y="697815"/>
                  <a:pt x="596838" y="697815"/>
                </a:cubicBezTo>
                <a:cubicBezTo>
                  <a:pt x="267213" y="697815"/>
                  <a:pt x="0" y="430602"/>
                  <a:pt x="0" y="100977"/>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24" name="Oval 123"/>
          <p:cNvSpPr>
            <a:spLocks noChangeAspect="1"/>
          </p:cNvSpPr>
          <p:nvPr/>
        </p:nvSpPr>
        <p:spPr>
          <a:xfrm>
            <a:off x="1502638" y="-100976"/>
            <a:ext cx="1029028" cy="459889"/>
          </a:xfrm>
          <a:custGeom>
            <a:avLst/>
            <a:gdLst/>
            <a:ahLst/>
            <a:cxnLst/>
            <a:rect l="l" t="t" r="r" b="b"/>
            <a:pathLst>
              <a:path w="1029028" h="459889">
                <a:moveTo>
                  <a:pt x="0" y="0"/>
                </a:moveTo>
                <a:lnTo>
                  <a:pt x="1029028" y="0"/>
                </a:lnTo>
                <a:cubicBezTo>
                  <a:pt x="1001386" y="259074"/>
                  <a:pt x="781401" y="459889"/>
                  <a:pt x="514514" y="459889"/>
                </a:cubicBezTo>
                <a:cubicBezTo>
                  <a:pt x="247627" y="459889"/>
                  <a:pt x="27642" y="259074"/>
                  <a:pt x="0"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25" name="Oval 124"/>
          <p:cNvSpPr>
            <a:spLocks noChangeAspect="1"/>
          </p:cNvSpPr>
          <p:nvPr/>
        </p:nvSpPr>
        <p:spPr>
          <a:xfrm>
            <a:off x="-69624" y="-100976"/>
            <a:ext cx="590263" cy="612289"/>
          </a:xfrm>
          <a:custGeom>
            <a:avLst/>
            <a:gdLst/>
            <a:ahLst/>
            <a:cxnLst/>
            <a:rect l="l" t="t" r="r" b="b"/>
            <a:pathLst>
              <a:path w="590263" h="612289">
                <a:moveTo>
                  <a:pt x="0" y="0"/>
                </a:moveTo>
                <a:lnTo>
                  <a:pt x="581024" y="0"/>
                </a:lnTo>
                <a:cubicBezTo>
                  <a:pt x="587493" y="29611"/>
                  <a:pt x="590263" y="60308"/>
                  <a:pt x="590263" y="91651"/>
                </a:cubicBezTo>
                <a:cubicBezTo>
                  <a:pt x="590263" y="379191"/>
                  <a:pt x="357165" y="612289"/>
                  <a:pt x="69625" y="612289"/>
                </a:cubicBezTo>
                <a:lnTo>
                  <a:pt x="0" y="605270"/>
                </a:ln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26" name="Oval 125"/>
          <p:cNvSpPr>
            <a:spLocks noChangeAspect="1"/>
          </p:cNvSpPr>
          <p:nvPr/>
        </p:nvSpPr>
        <p:spPr>
          <a:xfrm>
            <a:off x="277432" y="4321783"/>
            <a:ext cx="1396887" cy="1396887"/>
          </a:xfrm>
          <a:prstGeom prst="ellipse">
            <a:avLst/>
          </a:pr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27" name="Oval 126"/>
          <p:cNvSpPr>
            <a:spLocks noChangeAspect="1"/>
          </p:cNvSpPr>
          <p:nvPr/>
        </p:nvSpPr>
        <p:spPr>
          <a:xfrm>
            <a:off x="5792131" y="6489965"/>
            <a:ext cx="1115939" cy="443769"/>
          </a:xfrm>
          <a:custGeom>
            <a:avLst/>
            <a:gdLst/>
            <a:ahLst/>
            <a:cxnLst/>
            <a:rect l="l" t="t" r="r" b="b"/>
            <a:pathLst>
              <a:path w="1115939" h="443769">
                <a:moveTo>
                  <a:pt x="557969" y="0"/>
                </a:moveTo>
                <a:cubicBezTo>
                  <a:pt x="830120" y="0"/>
                  <a:pt x="1058049" y="189335"/>
                  <a:pt x="1115939" y="443769"/>
                </a:cubicBezTo>
                <a:lnTo>
                  <a:pt x="0" y="443769"/>
                </a:lnTo>
                <a:cubicBezTo>
                  <a:pt x="57889" y="189335"/>
                  <a:pt x="285818" y="0"/>
                  <a:pt x="55796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28" name="Oval 127"/>
          <p:cNvSpPr>
            <a:spLocks noChangeAspect="1"/>
          </p:cNvSpPr>
          <p:nvPr/>
        </p:nvSpPr>
        <p:spPr>
          <a:xfrm>
            <a:off x="6127999" y="6408840"/>
            <a:ext cx="1237019" cy="524894"/>
          </a:xfrm>
          <a:custGeom>
            <a:avLst/>
            <a:gdLst/>
            <a:ahLst/>
            <a:cxnLst/>
            <a:rect l="l" t="t" r="r" b="b"/>
            <a:pathLst>
              <a:path w="1237019" h="524894">
                <a:moveTo>
                  <a:pt x="618509" y="0"/>
                </a:moveTo>
                <a:cubicBezTo>
                  <a:pt x="930325" y="0"/>
                  <a:pt x="1189147" y="226891"/>
                  <a:pt x="1237019" y="524894"/>
                </a:cubicBezTo>
                <a:lnTo>
                  <a:pt x="0" y="524894"/>
                </a:lnTo>
                <a:cubicBezTo>
                  <a:pt x="47872" y="226891"/>
                  <a:pt x="306694" y="0"/>
                  <a:pt x="61850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29" name="Oval 128"/>
          <p:cNvSpPr>
            <a:spLocks noChangeAspect="1"/>
          </p:cNvSpPr>
          <p:nvPr/>
        </p:nvSpPr>
        <p:spPr>
          <a:xfrm>
            <a:off x="7577655" y="6408841"/>
            <a:ext cx="1211408" cy="524893"/>
          </a:xfrm>
          <a:custGeom>
            <a:avLst/>
            <a:gdLst/>
            <a:ahLst/>
            <a:cxnLst/>
            <a:rect l="l" t="t" r="r" b="b"/>
            <a:pathLst>
              <a:path w="1211408" h="524893">
                <a:moveTo>
                  <a:pt x="605704" y="0"/>
                </a:moveTo>
                <a:cubicBezTo>
                  <a:pt x="914574" y="0"/>
                  <a:pt x="1170243" y="227782"/>
                  <a:pt x="1211408" y="524893"/>
                </a:cubicBezTo>
                <a:lnTo>
                  <a:pt x="0" y="524893"/>
                </a:lnTo>
                <a:cubicBezTo>
                  <a:pt x="41165" y="227782"/>
                  <a:pt x="296834" y="0"/>
                  <a:pt x="605704"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97" name="Oval 96"/>
          <p:cNvSpPr>
            <a:spLocks noChangeAspect="1"/>
          </p:cNvSpPr>
          <p:nvPr/>
        </p:nvSpPr>
        <p:spPr>
          <a:xfrm>
            <a:off x="11073" y="4941986"/>
            <a:ext cx="611230" cy="61123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98" name="Oval 97"/>
          <p:cNvSpPr>
            <a:spLocks noChangeAspect="1"/>
          </p:cNvSpPr>
          <p:nvPr/>
        </p:nvSpPr>
        <p:spPr>
          <a:xfrm>
            <a:off x="-69625" y="6172569"/>
            <a:ext cx="778097" cy="750322"/>
          </a:xfrm>
          <a:custGeom>
            <a:avLst/>
            <a:gdLst/>
            <a:ahLst/>
            <a:cxnLst/>
            <a:rect l="l" t="t" r="r" b="b"/>
            <a:pathLst>
              <a:path w="778097" h="750322">
                <a:moveTo>
                  <a:pt x="261411" y="0"/>
                </a:moveTo>
                <a:cubicBezTo>
                  <a:pt x="546769" y="0"/>
                  <a:pt x="778097" y="231328"/>
                  <a:pt x="778097" y="516686"/>
                </a:cubicBezTo>
                <a:cubicBezTo>
                  <a:pt x="778097" y="601179"/>
                  <a:pt x="757816" y="680934"/>
                  <a:pt x="719843" y="750322"/>
                </a:cubicBezTo>
                <a:lnTo>
                  <a:pt x="0" y="750322"/>
                </a:lnTo>
                <a:lnTo>
                  <a:pt x="0" y="73330"/>
                </a:lnTo>
                <a:cubicBezTo>
                  <a:pt x="75863" y="26083"/>
                  <a:pt x="165591" y="0"/>
                  <a:pt x="261411"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99" name="Oval 98"/>
          <p:cNvSpPr>
            <a:spLocks noChangeAspect="1"/>
          </p:cNvSpPr>
          <p:nvPr/>
        </p:nvSpPr>
        <p:spPr>
          <a:xfrm>
            <a:off x="-69625" y="5158575"/>
            <a:ext cx="563524" cy="897560"/>
          </a:xfrm>
          <a:custGeom>
            <a:avLst/>
            <a:gdLst/>
            <a:ahLst/>
            <a:cxnLst/>
            <a:rect l="l" t="t" r="r" b="b"/>
            <a:pathLst>
              <a:path w="563524" h="897560">
                <a:moveTo>
                  <a:pt x="114744" y="0"/>
                </a:moveTo>
                <a:cubicBezTo>
                  <a:pt x="362598" y="0"/>
                  <a:pt x="563524" y="200926"/>
                  <a:pt x="563524" y="448780"/>
                </a:cubicBezTo>
                <a:cubicBezTo>
                  <a:pt x="563524" y="696634"/>
                  <a:pt x="362598" y="897560"/>
                  <a:pt x="114744" y="897560"/>
                </a:cubicBezTo>
                <a:cubicBezTo>
                  <a:pt x="74918" y="897560"/>
                  <a:pt x="36304" y="892373"/>
                  <a:pt x="0" y="880900"/>
                </a:cubicBezTo>
                <a:lnTo>
                  <a:pt x="0" y="16661"/>
                </a:lnTo>
                <a:cubicBezTo>
                  <a:pt x="36304" y="5188"/>
                  <a:pt x="74918" y="0"/>
                  <a:pt x="114744"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00" name="Oval 99"/>
          <p:cNvSpPr>
            <a:spLocks noChangeAspect="1"/>
          </p:cNvSpPr>
          <p:nvPr/>
        </p:nvSpPr>
        <p:spPr>
          <a:xfrm>
            <a:off x="-25758" y="482386"/>
            <a:ext cx="598416" cy="905704"/>
          </a:xfrm>
          <a:custGeom>
            <a:avLst/>
            <a:gdLst/>
            <a:ahLst/>
            <a:cxnLst/>
            <a:rect l="l" t="t" r="r" b="b"/>
            <a:pathLst>
              <a:path w="598416" h="905704">
                <a:moveTo>
                  <a:pt x="145564" y="0"/>
                </a:moveTo>
                <a:cubicBezTo>
                  <a:pt x="395667" y="0"/>
                  <a:pt x="598416" y="202749"/>
                  <a:pt x="598416" y="452852"/>
                </a:cubicBezTo>
                <a:cubicBezTo>
                  <a:pt x="598416" y="702955"/>
                  <a:pt x="395667" y="905704"/>
                  <a:pt x="145564" y="905704"/>
                </a:cubicBezTo>
                <a:cubicBezTo>
                  <a:pt x="94398" y="905704"/>
                  <a:pt x="45214" y="897218"/>
                  <a:pt x="0" y="879648"/>
                </a:cubicBezTo>
                <a:lnTo>
                  <a:pt x="0" y="26056"/>
                </a:lnTo>
                <a:cubicBezTo>
                  <a:pt x="45214" y="8486"/>
                  <a:pt x="94398" y="0"/>
                  <a:pt x="145564" y="0"/>
                </a:cubicBezTo>
                <a:close/>
              </a:path>
            </a:pathLst>
          </a:cu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01" name="Oval 100"/>
          <p:cNvSpPr>
            <a:spLocks noChangeAspect="1"/>
          </p:cNvSpPr>
          <p:nvPr/>
        </p:nvSpPr>
        <p:spPr>
          <a:xfrm>
            <a:off x="474208" y="836793"/>
            <a:ext cx="910817" cy="910817"/>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02" name="Oval 101"/>
          <p:cNvSpPr>
            <a:spLocks noChangeAspect="1"/>
          </p:cNvSpPr>
          <p:nvPr/>
        </p:nvSpPr>
        <p:spPr>
          <a:xfrm>
            <a:off x="319223" y="1452260"/>
            <a:ext cx="772993" cy="772993"/>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03" name="Oval 102"/>
          <p:cNvSpPr>
            <a:spLocks noChangeAspect="1"/>
          </p:cNvSpPr>
          <p:nvPr/>
        </p:nvSpPr>
        <p:spPr>
          <a:xfrm>
            <a:off x="371257" y="1886983"/>
            <a:ext cx="610366" cy="610366"/>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04" name="Oval 103"/>
          <p:cNvSpPr>
            <a:spLocks noChangeAspect="1"/>
          </p:cNvSpPr>
          <p:nvPr/>
        </p:nvSpPr>
        <p:spPr>
          <a:xfrm>
            <a:off x="154676" y="1919682"/>
            <a:ext cx="521764" cy="52176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05" name="Oval 104"/>
          <p:cNvSpPr>
            <a:spLocks noChangeAspect="1"/>
          </p:cNvSpPr>
          <p:nvPr/>
        </p:nvSpPr>
        <p:spPr>
          <a:xfrm>
            <a:off x="7302517" y="-61709"/>
            <a:ext cx="910818" cy="750833"/>
          </a:xfrm>
          <a:custGeom>
            <a:avLst/>
            <a:gdLst/>
            <a:ahLst/>
            <a:cxnLst/>
            <a:rect l="l" t="t" r="r" b="b"/>
            <a:pathLst>
              <a:path w="910818" h="750833">
                <a:moveTo>
                  <a:pt x="111441" y="0"/>
                </a:moveTo>
                <a:lnTo>
                  <a:pt x="799378" y="0"/>
                </a:lnTo>
                <a:cubicBezTo>
                  <a:pt x="869408" y="78400"/>
                  <a:pt x="910818" y="182076"/>
                  <a:pt x="910818" y="295424"/>
                </a:cubicBezTo>
                <a:cubicBezTo>
                  <a:pt x="910818" y="546939"/>
                  <a:pt x="706924" y="750833"/>
                  <a:pt x="455409" y="750833"/>
                </a:cubicBezTo>
                <a:cubicBezTo>
                  <a:pt x="203894" y="750833"/>
                  <a:pt x="0" y="546939"/>
                  <a:pt x="0" y="295424"/>
                </a:cubicBezTo>
                <a:cubicBezTo>
                  <a:pt x="0" y="182076"/>
                  <a:pt x="41410" y="78400"/>
                  <a:pt x="111441"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06" name="Oval 105"/>
          <p:cNvSpPr>
            <a:spLocks noChangeAspect="1"/>
          </p:cNvSpPr>
          <p:nvPr/>
        </p:nvSpPr>
        <p:spPr>
          <a:xfrm>
            <a:off x="8718124" y="-61709"/>
            <a:ext cx="473874" cy="613011"/>
          </a:xfrm>
          <a:custGeom>
            <a:avLst/>
            <a:gdLst/>
            <a:ahLst/>
            <a:cxnLst/>
            <a:rect l="l" t="t" r="r" b="b"/>
            <a:pathLst>
              <a:path w="473874" h="613011">
                <a:moveTo>
                  <a:pt x="29684" y="0"/>
                </a:moveTo>
                <a:lnTo>
                  <a:pt x="473874" y="0"/>
                </a:lnTo>
                <a:lnTo>
                  <a:pt x="473874" y="611150"/>
                </a:lnTo>
                <a:cubicBezTo>
                  <a:pt x="467789" y="612887"/>
                  <a:pt x="461614" y="613011"/>
                  <a:pt x="455409" y="613011"/>
                </a:cubicBezTo>
                <a:cubicBezTo>
                  <a:pt x="203894" y="613011"/>
                  <a:pt x="0" y="409117"/>
                  <a:pt x="0" y="157602"/>
                </a:cubicBezTo>
                <a:cubicBezTo>
                  <a:pt x="0" y="101995"/>
                  <a:pt x="9966" y="48716"/>
                  <a:pt x="29684"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07" name="Oval 106"/>
          <p:cNvSpPr>
            <a:spLocks noChangeAspect="1"/>
          </p:cNvSpPr>
          <p:nvPr/>
        </p:nvSpPr>
        <p:spPr>
          <a:xfrm>
            <a:off x="7748238" y="282933"/>
            <a:ext cx="1128521" cy="1128521"/>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08" name="Oval 107"/>
          <p:cNvSpPr>
            <a:spLocks noChangeAspect="1"/>
          </p:cNvSpPr>
          <p:nvPr/>
        </p:nvSpPr>
        <p:spPr>
          <a:xfrm>
            <a:off x="8914718" y="749603"/>
            <a:ext cx="277280" cy="907992"/>
          </a:xfrm>
          <a:custGeom>
            <a:avLst/>
            <a:gdLst/>
            <a:ahLst/>
            <a:cxnLst/>
            <a:rect l="l" t="t" r="r" b="b"/>
            <a:pathLst>
              <a:path w="277280" h="907992">
                <a:moveTo>
                  <a:pt x="277280" y="0"/>
                </a:moveTo>
                <a:lnTo>
                  <a:pt x="277280" y="907992"/>
                </a:lnTo>
                <a:cubicBezTo>
                  <a:pt x="112021" y="824131"/>
                  <a:pt x="0" y="652146"/>
                  <a:pt x="0" y="453996"/>
                </a:cubicBezTo>
                <a:cubicBezTo>
                  <a:pt x="0" y="255847"/>
                  <a:pt x="112021" y="83861"/>
                  <a:pt x="277280"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09" name="Oval 108"/>
          <p:cNvSpPr>
            <a:spLocks noChangeAspect="1"/>
          </p:cNvSpPr>
          <p:nvPr/>
        </p:nvSpPr>
        <p:spPr>
          <a:xfrm>
            <a:off x="7590871" y="728498"/>
            <a:ext cx="969734" cy="96973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10" name="Oval 109"/>
          <p:cNvSpPr>
            <a:spLocks noChangeAspect="1"/>
          </p:cNvSpPr>
          <p:nvPr/>
        </p:nvSpPr>
        <p:spPr>
          <a:xfrm>
            <a:off x="7470041" y="1326476"/>
            <a:ext cx="608190" cy="608190"/>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11" name="Oval 110"/>
          <p:cNvSpPr>
            <a:spLocks noChangeAspect="1"/>
          </p:cNvSpPr>
          <p:nvPr/>
        </p:nvSpPr>
        <p:spPr>
          <a:xfrm>
            <a:off x="7629941" y="5611427"/>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12" name="Oval 111"/>
          <p:cNvSpPr>
            <a:spLocks noChangeAspect="1"/>
          </p:cNvSpPr>
          <p:nvPr/>
        </p:nvSpPr>
        <p:spPr>
          <a:xfrm>
            <a:off x="6972882" y="5242254"/>
            <a:ext cx="738345" cy="7383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13" name="Oval 112"/>
          <p:cNvSpPr>
            <a:spLocks noChangeAspect="1"/>
          </p:cNvSpPr>
          <p:nvPr/>
        </p:nvSpPr>
        <p:spPr>
          <a:xfrm>
            <a:off x="7494454" y="4928166"/>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14" name="Oval 113"/>
          <p:cNvSpPr>
            <a:spLocks noChangeAspect="1"/>
          </p:cNvSpPr>
          <p:nvPr/>
        </p:nvSpPr>
        <p:spPr>
          <a:xfrm>
            <a:off x="8229034" y="5666511"/>
            <a:ext cx="605634" cy="605634"/>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15" name="Oval 114"/>
          <p:cNvSpPr>
            <a:spLocks noChangeAspect="1"/>
          </p:cNvSpPr>
          <p:nvPr/>
        </p:nvSpPr>
        <p:spPr>
          <a:xfrm>
            <a:off x="8078231" y="4097842"/>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16" name="Oval 115"/>
          <p:cNvSpPr>
            <a:spLocks noChangeAspect="1"/>
          </p:cNvSpPr>
          <p:nvPr/>
        </p:nvSpPr>
        <p:spPr>
          <a:xfrm>
            <a:off x="8411816" y="5057878"/>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17" name="Oval 116"/>
          <p:cNvSpPr>
            <a:spLocks noChangeAspect="1"/>
          </p:cNvSpPr>
          <p:nvPr/>
        </p:nvSpPr>
        <p:spPr>
          <a:xfrm>
            <a:off x="8688590" y="4790335"/>
            <a:ext cx="503408" cy="553550"/>
          </a:xfrm>
          <a:custGeom>
            <a:avLst/>
            <a:gdLst/>
            <a:ahLst/>
            <a:cxnLst/>
            <a:rect l="l" t="t" r="r" b="b"/>
            <a:pathLst>
              <a:path w="503408" h="553550">
                <a:moveTo>
                  <a:pt x="276775" y="0"/>
                </a:moveTo>
                <a:cubicBezTo>
                  <a:pt x="370698" y="0"/>
                  <a:pt x="453694" y="46784"/>
                  <a:pt x="503408" y="118545"/>
                </a:cubicBezTo>
                <a:lnTo>
                  <a:pt x="503408" y="435005"/>
                </a:lnTo>
                <a:cubicBezTo>
                  <a:pt x="453694" y="506767"/>
                  <a:pt x="370698" y="553550"/>
                  <a:pt x="276775" y="553550"/>
                </a:cubicBezTo>
                <a:cubicBezTo>
                  <a:pt x="123916" y="553550"/>
                  <a:pt x="0" y="429634"/>
                  <a:pt x="0" y="276775"/>
                </a:cubicBezTo>
                <a:cubicBezTo>
                  <a:pt x="0" y="123916"/>
                  <a:pt x="123916" y="0"/>
                  <a:pt x="276775"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A545564A-536B-4CD4-9A17-9082C8BC66AC}" type="datetimeFigureOut">
              <a:rPr lang="en-US" smtClean="0"/>
              <a:t>12/17/2012</a:t>
            </a:fld>
            <a:endParaRPr lang="en-US" dirty="0"/>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32D56002-0546-4367-8CE9-C7EAD2D5A88D}" type="slidenum">
              <a:rPr lang="en-US" smtClean="0"/>
              <a:t>‹#›</a:t>
            </a:fld>
            <a:endParaRPr lang="en-US" dirty="0"/>
          </a:p>
        </p:txBody>
      </p:sp>
      <p:sp>
        <p:nvSpPr>
          <p:cNvPr id="55" name="Oval 54"/>
          <p:cNvSpPr>
            <a:spLocks noChangeAspect="1"/>
          </p:cNvSpPr>
          <p:nvPr/>
        </p:nvSpPr>
        <p:spPr>
          <a:xfrm>
            <a:off x="1583172" y="5454223"/>
            <a:ext cx="1909234" cy="1468668"/>
          </a:xfrm>
          <a:custGeom>
            <a:avLst/>
            <a:gdLst/>
            <a:ahLst/>
            <a:cxnLst/>
            <a:rect l="l" t="t" r="r" b="b"/>
            <a:pathLst>
              <a:path w="1909234" h="1468668">
                <a:moveTo>
                  <a:pt x="954617" y="0"/>
                </a:moveTo>
                <a:cubicBezTo>
                  <a:pt x="1481837" y="0"/>
                  <a:pt x="1909234" y="427397"/>
                  <a:pt x="1909234" y="954617"/>
                </a:cubicBezTo>
                <a:cubicBezTo>
                  <a:pt x="1909234" y="1144075"/>
                  <a:pt x="1854043" y="1320642"/>
                  <a:pt x="1758159" y="1468668"/>
                </a:cubicBezTo>
                <a:lnTo>
                  <a:pt x="151075" y="1468668"/>
                </a:lnTo>
                <a:cubicBezTo>
                  <a:pt x="55192" y="1320642"/>
                  <a:pt x="0" y="1144075"/>
                  <a:pt x="0" y="954617"/>
                </a:cubicBezTo>
                <a:cubicBezTo>
                  <a:pt x="0" y="427397"/>
                  <a:pt x="427397" y="0"/>
                  <a:pt x="954617"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57" name="Oval 56"/>
          <p:cNvSpPr>
            <a:spLocks noChangeAspect="1"/>
          </p:cNvSpPr>
          <p:nvPr/>
        </p:nvSpPr>
        <p:spPr>
          <a:xfrm>
            <a:off x="8570944" y="3382942"/>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58" name="Oval 57"/>
          <p:cNvSpPr>
            <a:spLocks noChangeAspect="1"/>
          </p:cNvSpPr>
          <p:nvPr/>
        </p:nvSpPr>
        <p:spPr>
          <a:xfrm>
            <a:off x="8398204" y="35360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59" name="Oval 58"/>
          <p:cNvSpPr>
            <a:spLocks noChangeAspect="1"/>
          </p:cNvSpPr>
          <p:nvPr/>
        </p:nvSpPr>
        <p:spPr>
          <a:xfrm>
            <a:off x="8608408" y="36884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60" name="Oval 59"/>
          <p:cNvSpPr>
            <a:spLocks noChangeAspect="1"/>
          </p:cNvSpPr>
          <p:nvPr/>
        </p:nvSpPr>
        <p:spPr>
          <a:xfrm>
            <a:off x="154676" y="2698928"/>
            <a:ext cx="467627" cy="46762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61" name="Oval 60"/>
          <p:cNvSpPr>
            <a:spLocks noChangeAspect="1"/>
          </p:cNvSpPr>
          <p:nvPr/>
        </p:nvSpPr>
        <p:spPr>
          <a:xfrm>
            <a:off x="474208" y="3166555"/>
            <a:ext cx="458770" cy="45877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62" name="Oval 61"/>
          <p:cNvSpPr>
            <a:spLocks noChangeAspect="1"/>
          </p:cNvSpPr>
          <p:nvPr/>
        </p:nvSpPr>
        <p:spPr>
          <a:xfrm>
            <a:off x="270258" y="3382942"/>
            <a:ext cx="352045" cy="3520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63" name="Oval 62"/>
          <p:cNvSpPr>
            <a:spLocks noChangeAspect="1"/>
          </p:cNvSpPr>
          <p:nvPr/>
        </p:nvSpPr>
        <p:spPr>
          <a:xfrm>
            <a:off x="-86601" y="2581479"/>
            <a:ext cx="1360441" cy="1909234"/>
          </a:xfrm>
          <a:custGeom>
            <a:avLst/>
            <a:gdLst/>
            <a:ahLst/>
            <a:cxnLst/>
            <a:rect l="l" t="t" r="r" b="b"/>
            <a:pathLst>
              <a:path w="1360441" h="1909234">
                <a:moveTo>
                  <a:pt x="405824" y="0"/>
                </a:moveTo>
                <a:cubicBezTo>
                  <a:pt x="933044" y="0"/>
                  <a:pt x="1360441" y="427397"/>
                  <a:pt x="1360441" y="954617"/>
                </a:cubicBezTo>
                <a:cubicBezTo>
                  <a:pt x="1360441" y="1481837"/>
                  <a:pt x="933044" y="1909234"/>
                  <a:pt x="405824" y="1909234"/>
                </a:cubicBezTo>
                <a:cubicBezTo>
                  <a:pt x="260527" y="1909234"/>
                  <a:pt x="122812" y="1876773"/>
                  <a:pt x="0" y="1817719"/>
                </a:cubicBezTo>
                <a:lnTo>
                  <a:pt x="0" y="91515"/>
                </a:lnTo>
                <a:cubicBezTo>
                  <a:pt x="122812" y="32461"/>
                  <a:pt x="260527" y="0"/>
                  <a:pt x="405824"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ln w="317500">
                <a:solidFill>
                  <a:schemeClr val="tx1"/>
                </a:solidFill>
              </a:ln>
            </a:endParaRPr>
          </a:p>
        </p:txBody>
      </p:sp>
      <p:sp>
        <p:nvSpPr>
          <p:cNvPr id="64" name="Oval 63"/>
          <p:cNvSpPr>
            <a:spLocks noChangeAspect="1"/>
          </p:cNvSpPr>
          <p:nvPr/>
        </p:nvSpPr>
        <p:spPr>
          <a:xfrm>
            <a:off x="6173123" y="2395416"/>
            <a:ext cx="1218253" cy="1218253"/>
          </a:xfrm>
          <a:prstGeom prst="ellipse">
            <a:avLst/>
          </a:prstGeom>
          <a:solidFill>
            <a:schemeClr val="tx2">
              <a:lumMod val="75000"/>
              <a:alpha val="10000"/>
            </a:schemeClr>
          </a:solidFill>
          <a:ln w="177800" cap="rnd" cmpd="sng" algn="ctr">
            <a:solidFill>
              <a:schemeClr val="tx2">
                <a:lumMod val="60000"/>
                <a:lumOff val="40000"/>
                <a:alpha val="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iming>
    <p:tnLst>
      <p:par>
        <p:cTn id="1" dur="indefinite" restart="never" nodeType="tmRoot"/>
      </p:par>
    </p:tnLst>
  </p:timing>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58180355"/>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348221-0E6A-41DB-83EB-05453F4E98E6}"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C15296-9CE8-438C-AAA8-36E410F0FF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04468207"/>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26402036"/>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01185511"/>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10077702"/>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90935918"/>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869A5A-DB50-4F25-AF77-B37F32D9FB6B}" type="datetimeFigureOut">
              <a:rPr lang="en-US" smtClean="0">
                <a:solidFill>
                  <a:prstClr val="black">
                    <a:tint val="75000"/>
                  </a:prstClr>
                </a:solidFill>
              </a:rPr>
              <a:pPr/>
              <a:t>12/17/2012</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BB0EC7-3A7B-44E8-95B0-72D05D0567E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39246416"/>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xml"/><Relationship Id="rId1" Type="http://schemas.openxmlformats.org/officeDocument/2006/relationships/slideLayout" Target="../slideLayouts/slideLayout57.xml"/><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7.jpeg"/><Relationship Id="rId1" Type="http://schemas.openxmlformats.org/officeDocument/2006/relationships/slideLayout" Target="../slideLayouts/slideLayout46.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7.jpeg"/><Relationship Id="rId1" Type="http://schemas.openxmlformats.org/officeDocument/2006/relationships/slideLayout" Target="../slideLayouts/slideLayout68.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9.xml"/><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4.jpeg"/><Relationship Id="rId1" Type="http://schemas.openxmlformats.org/officeDocument/2006/relationships/slideLayout" Target="../slideLayouts/slideLayout90.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101.xml"/><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12.xml"/></Relationships>
</file>

<file path=ppt/slides/_rels/slide22.xml.rels><?xml version="1.0" encoding="UTF-8" standalone="yes"?>
<Relationships xmlns="http://schemas.openxmlformats.org/package/2006/relationships"><Relationship Id="rId3" Type="http://schemas.openxmlformats.org/officeDocument/2006/relationships/hyperlink" Target="http://www.google.com/imgres?q=islam+today&amp;um=1&amp;hl=en&amp;safe=active&amp;client=firefox-a&amp;rls=org.mozilla:en-US:official&amp;biw=1366&amp;bih=576&amp;tbm=isch&amp;tbnid=gNRDmsrh54bvKM:&amp;imgrefurl=http://thehackernews.com/2012/10/islamtoday-islamic-magazine-website.html&amp;docid=oe_COKKuBTTFTM&amp;imgurl=http://2.bp.blogspot.com/-y5Bn9iCO6xQ/UHVs_xMQXaI/AAAAAAAAJV0/naoqPWH3sgk/s640/IslamToday.jpg&amp;w=500&amp;h=332&amp;ei=dRfKUNyrFpSkqwG9xoD4DQ&amp;zoom=1&amp;iact=hc&amp;vpx=131&amp;vpy=44&amp;dur=2684&amp;hovh=183&amp;hovw=276&amp;tx=186&amp;ty=87&amp;sig=101358206204159365023&amp;page=1&amp;tbnh=138&amp;tbnw=184&amp;start=0&amp;ndsp=21&amp;ved=1t:429,r:7,s:0,i:91" TargetMode="External"/><Relationship Id="rId2" Type="http://schemas.openxmlformats.org/officeDocument/2006/relationships/image" Target="../media/image46.png"/><Relationship Id="rId1" Type="http://schemas.openxmlformats.org/officeDocument/2006/relationships/slideLayout" Target="../slideLayouts/slideLayout112.xml"/><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9.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0.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3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282575"/>
            <a:ext cx="7117180" cy="784225"/>
          </a:xfrm>
        </p:spPr>
        <p:txBody>
          <a:bodyPr/>
          <a:lstStyle/>
          <a:p>
            <a:r>
              <a:rPr lang="en-US" dirty="0" smtClean="0"/>
              <a:t>About Arabia and Islam</a:t>
            </a:r>
            <a:endParaRPr lang="en-US" dirty="0"/>
          </a:p>
        </p:txBody>
      </p:sp>
      <p:sp>
        <p:nvSpPr>
          <p:cNvPr id="3" name="Subtitle 2"/>
          <p:cNvSpPr>
            <a:spLocks noGrp="1"/>
          </p:cNvSpPr>
          <p:nvPr>
            <p:ph type="subTitle" idx="1"/>
          </p:nvPr>
        </p:nvSpPr>
        <p:spPr>
          <a:xfrm>
            <a:off x="1009442" y="4777380"/>
            <a:ext cx="7117180" cy="1394820"/>
          </a:xfrm>
        </p:spPr>
        <p:txBody>
          <a:bodyPr>
            <a:normAutofit fontScale="85000" lnSpcReduction="20000"/>
          </a:bodyPr>
          <a:lstStyle/>
          <a:p>
            <a:r>
              <a:rPr lang="en-US" dirty="0" smtClean="0"/>
              <a:t>By:</a:t>
            </a:r>
          </a:p>
          <a:p>
            <a:r>
              <a:rPr lang="en-US" dirty="0" smtClean="0"/>
              <a:t>Ethan Cua</a:t>
            </a:r>
          </a:p>
          <a:p>
            <a:r>
              <a:rPr lang="en-US" dirty="0" smtClean="0"/>
              <a:t>Antonio Brown</a:t>
            </a:r>
          </a:p>
          <a:p>
            <a:r>
              <a:rPr lang="en-US" dirty="0" smtClean="0"/>
              <a:t>Thomas Luu</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953000"/>
            <a:ext cx="16002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066800"/>
            <a:ext cx="7086600" cy="3650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17078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Comparison of Religions: Islam</a:t>
            </a:r>
            <a:endParaRPr lang="en-US" dirty="0">
              <a:solidFill>
                <a:schemeClr val="bg1"/>
              </a:solidFill>
            </a:endParaRPr>
          </a:p>
        </p:txBody>
      </p:sp>
      <p:sp>
        <p:nvSpPr>
          <p:cNvPr id="3" name="Content Placeholder 2"/>
          <p:cNvSpPr>
            <a:spLocks noGrp="1"/>
          </p:cNvSpPr>
          <p:nvPr>
            <p:ph idx="1"/>
          </p:nvPr>
        </p:nvSpPr>
        <p:spPr/>
        <p:txBody>
          <a:bodyPr/>
          <a:lstStyle/>
          <a:p>
            <a:pPr marL="0" indent="0">
              <a:buNone/>
            </a:pPr>
            <a:r>
              <a:rPr lang="en-US" dirty="0" smtClean="0">
                <a:solidFill>
                  <a:schemeClr val="bg1"/>
                </a:solidFill>
              </a:rPr>
              <a:t>	In Islam people worship only one God which they call “Allah.” The holy book of Islam is called the Qur’an unlike Christians and Jews who have the Bible and the Torah. Muslims believe an angel came to Muhammad and Muhammad spread Islam to Arabia and to the rest of the world. </a:t>
            </a:r>
            <a:endParaRPr lang="en-US" dirty="0">
              <a:solidFill>
                <a:schemeClr val="bg1"/>
              </a:solidFill>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2600" y="4648200"/>
            <a:ext cx="16764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4648200"/>
            <a:ext cx="1476375" cy="1790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24139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Comparison of Religions: Christianity</a:t>
            </a:r>
            <a:endParaRPr lang="en-US" dirty="0">
              <a:solidFill>
                <a:schemeClr val="bg1"/>
              </a:solidFill>
            </a:endParaRPr>
          </a:p>
        </p:txBody>
      </p:sp>
      <p:sp>
        <p:nvSpPr>
          <p:cNvPr id="3" name="Content Placeholder 2"/>
          <p:cNvSpPr>
            <a:spLocks noGrp="1"/>
          </p:cNvSpPr>
          <p:nvPr>
            <p:ph idx="1"/>
          </p:nvPr>
        </p:nvSpPr>
        <p:spPr/>
        <p:txBody>
          <a:bodyPr>
            <a:normAutofit/>
          </a:bodyPr>
          <a:lstStyle/>
          <a:p>
            <a:pPr marL="0" indent="0" algn="ctr">
              <a:buNone/>
            </a:pPr>
            <a:r>
              <a:rPr lang="en-US" sz="2000" dirty="0" smtClean="0">
                <a:solidFill>
                  <a:schemeClr val="bg1"/>
                </a:solidFill>
              </a:rPr>
              <a:t>In Christianity there are many prophets and saints. It is a monotheistic religion where they believe in one God. Christians also believe that Jesus was the so of God. Their holy book is called the bible which contains the word of God. Christians worship God in a church while Muslims worship in a mosque. The food restrictions are during one special week they cannot eat meat. Fish is okay. Christians have many special holy days. Christmas, Easter, and many others. </a:t>
            </a:r>
          </a:p>
          <a:p>
            <a:pPr marL="0" indent="0" algn="ctr">
              <a:buNone/>
            </a:pPr>
            <a:endParaRPr lang="en-US" sz="2000" dirty="0" smtClean="0">
              <a:solidFill>
                <a:schemeClr val="bg1"/>
              </a:solidFill>
            </a:endParaRPr>
          </a:p>
          <a:p>
            <a:pPr marL="0" indent="0" algn="ctr">
              <a:buNone/>
            </a:pPr>
            <a:endParaRPr lang="en-US" sz="2000" dirty="0">
              <a:solidFill>
                <a:schemeClr val="bg1"/>
              </a:solidFill>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3733510"/>
            <a:ext cx="2786899" cy="2781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3962182"/>
            <a:ext cx="2324245" cy="2324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53524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Comparison of Religions: Judaism</a:t>
            </a:r>
            <a:endParaRPr lang="en-US" dirty="0">
              <a:solidFill>
                <a:schemeClr val="bg1"/>
              </a:solidFill>
            </a:endParaRPr>
          </a:p>
        </p:txBody>
      </p:sp>
      <p:sp>
        <p:nvSpPr>
          <p:cNvPr id="3" name="Content Placeholder 2"/>
          <p:cNvSpPr>
            <a:spLocks noGrp="1"/>
          </p:cNvSpPr>
          <p:nvPr>
            <p:ph idx="1"/>
          </p:nvPr>
        </p:nvSpPr>
        <p:spPr/>
        <p:txBody>
          <a:bodyPr/>
          <a:lstStyle/>
          <a:p>
            <a:pPr marL="0" indent="0">
              <a:buNone/>
            </a:pPr>
            <a:r>
              <a:rPr lang="en-US" dirty="0" smtClean="0">
                <a:solidFill>
                  <a:schemeClr val="bg1"/>
                </a:solidFill>
              </a:rPr>
              <a:t>	Judaism is a monotheistic religion which means they believe in only one God. The holy book of Judaism is called the Torah. Even though Christianity, Islam, and Judaism all believe in one God, not all of their beliefs about God are the same. </a:t>
            </a:r>
            <a:endParaRPr lang="en-US" dirty="0">
              <a:solidFill>
                <a:schemeClr val="bg1"/>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419600"/>
            <a:ext cx="1901646"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4419600"/>
            <a:ext cx="1597301" cy="193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88016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i="1" dirty="0" smtClean="0">
                <a:solidFill>
                  <a:srgbClr val="FF0000"/>
                </a:solidFill>
                <a:latin typeface="Algerian" pitchFamily="82" charset="0"/>
              </a:rPr>
              <a:t>Empires</a:t>
            </a:r>
            <a:endParaRPr lang="en-US" sz="6600" i="1" dirty="0">
              <a:solidFill>
                <a:srgbClr val="FF0000"/>
              </a:solidFill>
              <a:latin typeface="Algerian" pitchFamily="82" charset="0"/>
            </a:endParaRPr>
          </a:p>
        </p:txBody>
      </p:sp>
      <p:sp>
        <p:nvSpPr>
          <p:cNvPr id="3" name="Content Placeholder 2"/>
          <p:cNvSpPr>
            <a:spLocks noGrp="1"/>
          </p:cNvSpPr>
          <p:nvPr>
            <p:ph idx="1"/>
          </p:nvPr>
        </p:nvSpPr>
        <p:spPr/>
        <p:txBody>
          <a:bodyPr>
            <a:normAutofit fontScale="92500" lnSpcReduction="20000"/>
          </a:bodyPr>
          <a:lstStyle/>
          <a:p>
            <a:pPr marL="0" indent="0">
              <a:buNone/>
            </a:pPr>
            <a:r>
              <a:rPr lang="en-US" b="1" i="1" dirty="0" smtClean="0">
                <a:solidFill>
                  <a:srgbClr val="FF0000"/>
                </a:solidFill>
                <a:latin typeface="Algerian" pitchFamily="82" charset="0"/>
              </a:rPr>
              <a:t>The Ottoman Empire:</a:t>
            </a:r>
          </a:p>
          <a:p>
            <a:pPr marL="0" indent="0">
              <a:buNone/>
            </a:pPr>
            <a:r>
              <a:rPr lang="en-US" sz="2000" b="1" dirty="0" smtClean="0">
                <a:solidFill>
                  <a:srgbClr val="FF0000"/>
                </a:solidFill>
                <a:latin typeface="Algerian" pitchFamily="82" charset="0"/>
              </a:rPr>
              <a:t>G</a:t>
            </a:r>
            <a:r>
              <a:rPr lang="en-US" sz="1400" dirty="0" smtClean="0">
                <a:solidFill>
                  <a:srgbClr val="FF0000"/>
                </a:solidFill>
                <a:latin typeface="Algerian" pitchFamily="82" charset="0"/>
              </a:rPr>
              <a:t>eography: </a:t>
            </a:r>
            <a:r>
              <a:rPr lang="en-US" sz="1600" dirty="0" smtClean="0">
                <a:solidFill>
                  <a:schemeClr val="tx2"/>
                </a:solidFill>
                <a:latin typeface="Times New Roman" pitchFamily="18" charset="0"/>
                <a:cs typeface="Times New Roman" pitchFamily="18" charset="0"/>
              </a:rPr>
              <a:t>The Ottoman Empire contains Egypt, Anatolia, Syria, and Balkans. The Ottoman cities were: Cairo, Mecca, Medina, Damascus, Jerusalem, Cairo, Tripoli, Algiers, Belgrade, Constantinople, Baghdad. </a:t>
            </a:r>
            <a:endParaRPr lang="en-US" sz="2400" b="1" dirty="0">
              <a:solidFill>
                <a:schemeClr val="tx2"/>
              </a:solidFill>
              <a:latin typeface="Algerian" pitchFamily="82" charset="0"/>
            </a:endParaRPr>
          </a:p>
          <a:p>
            <a:pPr marL="0" indent="0">
              <a:buNone/>
            </a:pPr>
            <a:r>
              <a:rPr lang="en-US" sz="2000" b="1" dirty="0" smtClean="0">
                <a:solidFill>
                  <a:srgbClr val="FF0000"/>
                </a:solidFill>
                <a:latin typeface="Algerian" pitchFamily="82" charset="0"/>
              </a:rPr>
              <a:t>R</a:t>
            </a:r>
            <a:r>
              <a:rPr lang="en-US" sz="1400" dirty="0" smtClean="0">
                <a:solidFill>
                  <a:srgbClr val="FF0000"/>
                </a:solidFill>
                <a:latin typeface="Algerian" pitchFamily="82" charset="0"/>
              </a:rPr>
              <a:t>eligion: </a:t>
            </a:r>
            <a:r>
              <a:rPr lang="en-US" sz="1600" dirty="0" smtClean="0">
                <a:solidFill>
                  <a:schemeClr val="tx2"/>
                </a:solidFill>
                <a:latin typeface="Times New Roman" pitchFamily="18" charset="0"/>
                <a:cs typeface="Times New Roman" pitchFamily="18" charset="0"/>
              </a:rPr>
              <a:t>The main religion of the Ottoman Empire was Islam. It was an </a:t>
            </a:r>
            <a:r>
              <a:rPr lang="en-US" sz="1600" dirty="0">
                <a:solidFill>
                  <a:schemeClr val="tx2"/>
                </a:solidFill>
                <a:latin typeface="Times New Roman" pitchFamily="18" charset="0"/>
                <a:cs typeface="Times New Roman" pitchFamily="18" charset="0"/>
              </a:rPr>
              <a:t>I</a:t>
            </a:r>
            <a:r>
              <a:rPr lang="en-US" sz="1600" dirty="0" smtClean="0">
                <a:solidFill>
                  <a:schemeClr val="tx2"/>
                </a:solidFill>
                <a:latin typeface="Times New Roman" pitchFamily="18" charset="0"/>
                <a:cs typeface="Times New Roman" pitchFamily="18" charset="0"/>
              </a:rPr>
              <a:t>slamic Empire. It’s government and law was strictly based on Islamic law. Religion was EXTREMELY important in the Ottoman Empire. </a:t>
            </a:r>
            <a:endParaRPr lang="en-US" sz="2000" b="1" dirty="0" smtClean="0">
              <a:solidFill>
                <a:schemeClr val="tx2"/>
              </a:solidFill>
              <a:latin typeface="Algerian" pitchFamily="82" charset="0"/>
            </a:endParaRPr>
          </a:p>
          <a:p>
            <a:pPr marL="0" indent="0">
              <a:buNone/>
            </a:pPr>
            <a:r>
              <a:rPr lang="en-US" sz="2000" b="1" dirty="0" smtClean="0">
                <a:solidFill>
                  <a:srgbClr val="FF0000"/>
                </a:solidFill>
                <a:latin typeface="Algerian" pitchFamily="82" charset="0"/>
              </a:rPr>
              <a:t>A</a:t>
            </a:r>
            <a:r>
              <a:rPr lang="en-US" sz="1400" dirty="0" smtClean="0">
                <a:solidFill>
                  <a:srgbClr val="FF0000"/>
                </a:solidFill>
                <a:latin typeface="Algerian" pitchFamily="82" charset="0"/>
              </a:rPr>
              <a:t>chievements: </a:t>
            </a:r>
            <a:r>
              <a:rPr lang="en-US" sz="1600" dirty="0" smtClean="0">
                <a:solidFill>
                  <a:schemeClr val="tx2"/>
                </a:solidFill>
                <a:latin typeface="Times New Roman" pitchFamily="18" charset="0"/>
                <a:cs typeface="Times New Roman" pitchFamily="18" charset="0"/>
              </a:rPr>
              <a:t>Conquering many countries and cities. The Ottoman empire</a:t>
            </a:r>
          </a:p>
          <a:p>
            <a:pPr marL="0" indent="0">
              <a:buNone/>
            </a:pPr>
            <a:r>
              <a:rPr lang="en-US" sz="1600" dirty="0" smtClean="0">
                <a:solidFill>
                  <a:schemeClr val="tx2"/>
                </a:solidFill>
                <a:latin typeface="Times New Roman" pitchFamily="18" charset="0"/>
                <a:cs typeface="Times New Roman" pitchFamily="18" charset="0"/>
              </a:rPr>
              <a:t>was almost as big as the Roman Empire. </a:t>
            </a:r>
            <a:endParaRPr lang="en-US" sz="1400" dirty="0" smtClean="0">
              <a:solidFill>
                <a:srgbClr val="FF0000"/>
              </a:solidFill>
              <a:latin typeface="Algerian" pitchFamily="82" charset="0"/>
            </a:endParaRPr>
          </a:p>
          <a:p>
            <a:pPr marL="0" indent="0">
              <a:buNone/>
            </a:pPr>
            <a:r>
              <a:rPr lang="en-US" sz="2000" b="1" dirty="0" smtClean="0">
                <a:solidFill>
                  <a:srgbClr val="FF0000"/>
                </a:solidFill>
                <a:latin typeface="Algerian" pitchFamily="82" charset="0"/>
              </a:rPr>
              <a:t>P</a:t>
            </a:r>
            <a:r>
              <a:rPr lang="en-US" sz="1400" dirty="0" smtClean="0">
                <a:solidFill>
                  <a:srgbClr val="FF0000"/>
                </a:solidFill>
                <a:latin typeface="Algerian" pitchFamily="82" charset="0"/>
              </a:rPr>
              <a:t>olitics: </a:t>
            </a:r>
            <a:r>
              <a:rPr lang="en-US" sz="1600" dirty="0" smtClean="0">
                <a:solidFill>
                  <a:schemeClr val="tx2"/>
                </a:solidFill>
                <a:latin typeface="Times New Roman" pitchFamily="18" charset="0"/>
                <a:cs typeface="Times New Roman" pitchFamily="18" charset="0"/>
              </a:rPr>
              <a:t>The Empire was ruled by a Sultan, or Ottoman ruler. The Sultan</a:t>
            </a:r>
            <a:endParaRPr lang="en-US" sz="2000" b="1" dirty="0" smtClean="0">
              <a:solidFill>
                <a:srgbClr val="FF0000"/>
              </a:solidFill>
              <a:latin typeface="Algerian" pitchFamily="82" charset="0"/>
            </a:endParaRPr>
          </a:p>
          <a:p>
            <a:pPr marL="0" indent="0">
              <a:buNone/>
            </a:pPr>
            <a:r>
              <a:rPr lang="en-US" sz="2000" b="1" dirty="0" smtClean="0">
                <a:solidFill>
                  <a:srgbClr val="FF0000"/>
                </a:solidFill>
                <a:latin typeface="Algerian" pitchFamily="82" charset="0"/>
              </a:rPr>
              <a:t>E</a:t>
            </a:r>
            <a:r>
              <a:rPr lang="en-US" sz="1400" dirty="0" smtClean="0">
                <a:solidFill>
                  <a:srgbClr val="FF0000"/>
                </a:solidFill>
                <a:latin typeface="Algerian" pitchFamily="82" charset="0"/>
              </a:rPr>
              <a:t>conomy: </a:t>
            </a:r>
            <a:r>
              <a:rPr lang="en-US" sz="1600" dirty="0" smtClean="0">
                <a:solidFill>
                  <a:schemeClr val="tx2"/>
                </a:solidFill>
                <a:latin typeface="Times New Roman" pitchFamily="18" charset="0"/>
                <a:cs typeface="Times New Roman" pitchFamily="18" charset="0"/>
              </a:rPr>
              <a:t>Rich society.</a:t>
            </a:r>
            <a:endParaRPr lang="en-US" sz="2000" b="1" dirty="0" smtClean="0">
              <a:solidFill>
                <a:srgbClr val="FF0000"/>
              </a:solidFill>
              <a:latin typeface="Algerian" pitchFamily="82" charset="0"/>
            </a:endParaRPr>
          </a:p>
          <a:p>
            <a:pPr marL="0" indent="0">
              <a:buNone/>
            </a:pPr>
            <a:r>
              <a:rPr lang="en-US" sz="2000" b="1" dirty="0" smtClean="0">
                <a:solidFill>
                  <a:srgbClr val="FF0000"/>
                </a:solidFill>
                <a:latin typeface="Algerian" pitchFamily="82" charset="0"/>
              </a:rPr>
              <a:t>S</a:t>
            </a:r>
            <a:r>
              <a:rPr lang="en-US" sz="1400" dirty="0" smtClean="0">
                <a:solidFill>
                  <a:srgbClr val="FF0000"/>
                </a:solidFill>
                <a:latin typeface="Algerian" pitchFamily="82" charset="0"/>
              </a:rPr>
              <a:t>ocial structure: </a:t>
            </a:r>
            <a:r>
              <a:rPr lang="en-US" sz="1600" dirty="0" smtClean="0">
                <a:solidFill>
                  <a:schemeClr val="tx2"/>
                </a:solidFill>
                <a:latin typeface="Times New Roman" pitchFamily="18" charset="0"/>
                <a:cs typeface="Times New Roman" pitchFamily="18" charset="0"/>
              </a:rPr>
              <a:t>Ottoman society was divided into two classes: Judges and other people who advised the Sultan on legal and military matters were part of the ruling class. People who weren't made up the other class. Many were Christians and Jews from conquered Ottoman lands. They made communities, or millets within the empire. Each had it’s own laws and leaders. Ottoman society </a:t>
            </a:r>
            <a:r>
              <a:rPr lang="en-US" sz="1600" b="1" i="1" u="sng" dirty="0" smtClean="0">
                <a:solidFill>
                  <a:schemeClr val="tx2"/>
                </a:solidFill>
                <a:latin typeface="Times New Roman" pitchFamily="18" charset="0"/>
                <a:cs typeface="Times New Roman" pitchFamily="18" charset="0"/>
              </a:rPr>
              <a:t>greatly</a:t>
            </a:r>
            <a:r>
              <a:rPr lang="en-US" sz="1600" dirty="0" smtClean="0">
                <a:solidFill>
                  <a:schemeClr val="tx2"/>
                </a:solidFill>
                <a:latin typeface="Times New Roman" pitchFamily="18" charset="0"/>
                <a:cs typeface="Times New Roman" pitchFamily="18" charset="0"/>
              </a:rPr>
              <a:t> effected women. Women usually had to live apart from men in an area of household called harem. By doing so this kept women out of public life. Wealthy women on the other hand could own property or businesses. Some used their own money to build schools or mosques. Sometimes hospitals </a:t>
            </a:r>
            <a:endParaRPr lang="en-US" sz="2000" b="1" dirty="0" smtClean="0">
              <a:solidFill>
                <a:srgbClr val="FF0000"/>
              </a:solidFill>
              <a:latin typeface="Algerian" pitchFamily="82"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762000"/>
            <a:ext cx="1635988"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69988" y="3276600"/>
            <a:ext cx="1066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19875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i="1" dirty="0" smtClean="0">
                <a:solidFill>
                  <a:srgbClr val="FF0000"/>
                </a:solidFill>
                <a:latin typeface="Algerian" pitchFamily="82" charset="0"/>
              </a:rPr>
              <a:t>Empires</a:t>
            </a:r>
            <a:endParaRPr lang="en-US" sz="6600" i="1" dirty="0">
              <a:solidFill>
                <a:srgbClr val="FF0000"/>
              </a:solidFill>
              <a:latin typeface="Algerian" pitchFamily="82" charset="0"/>
            </a:endParaRPr>
          </a:p>
        </p:txBody>
      </p:sp>
      <p:sp>
        <p:nvSpPr>
          <p:cNvPr id="3" name="Content Placeholder 2"/>
          <p:cNvSpPr>
            <a:spLocks noGrp="1"/>
          </p:cNvSpPr>
          <p:nvPr>
            <p:ph idx="1"/>
          </p:nvPr>
        </p:nvSpPr>
        <p:spPr/>
        <p:txBody>
          <a:bodyPr>
            <a:normAutofit fontScale="92500" lnSpcReduction="20000"/>
          </a:bodyPr>
          <a:lstStyle/>
          <a:p>
            <a:pPr marL="0" indent="0">
              <a:buNone/>
            </a:pPr>
            <a:r>
              <a:rPr lang="en-US" b="1" i="1" dirty="0" smtClean="0">
                <a:solidFill>
                  <a:srgbClr val="FF0000"/>
                </a:solidFill>
                <a:latin typeface="Algerian" pitchFamily="82" charset="0"/>
              </a:rPr>
              <a:t>The Safavid empire:    </a:t>
            </a:r>
          </a:p>
          <a:p>
            <a:pPr marL="0" indent="0">
              <a:buNone/>
            </a:pPr>
            <a:r>
              <a:rPr lang="en-US" sz="1900" b="1" dirty="0" smtClean="0">
                <a:solidFill>
                  <a:srgbClr val="FF0000"/>
                </a:solidFill>
                <a:latin typeface="Algerian" pitchFamily="82" charset="0"/>
              </a:rPr>
              <a:t>G</a:t>
            </a:r>
            <a:r>
              <a:rPr lang="en-US" sz="1300" b="1" dirty="0" smtClean="0">
                <a:solidFill>
                  <a:srgbClr val="FF0000"/>
                </a:solidFill>
                <a:latin typeface="Algerian" pitchFamily="82" charset="0"/>
              </a:rPr>
              <a:t>eography: </a:t>
            </a:r>
            <a:r>
              <a:rPr lang="en-US" sz="1500" dirty="0" smtClean="0">
                <a:solidFill>
                  <a:schemeClr val="tx2"/>
                </a:solidFill>
                <a:latin typeface="Times New Roman" pitchFamily="18" charset="0"/>
                <a:cs typeface="Times New Roman" pitchFamily="18" charset="0"/>
              </a:rPr>
              <a:t>The Safavid Empire contains two major countries: Persia and part of Afghanistan. The cities it contains are Tabriz, Shiraz, Bander Abbas, Mashhad, and the capital Esfaha</a:t>
            </a:r>
            <a:r>
              <a:rPr lang="en-US" sz="1500" dirty="0">
                <a:solidFill>
                  <a:schemeClr val="tx2"/>
                </a:solidFill>
                <a:latin typeface="Times New Roman" pitchFamily="18" charset="0"/>
                <a:cs typeface="Times New Roman" pitchFamily="18" charset="0"/>
              </a:rPr>
              <a:t>n</a:t>
            </a:r>
            <a:r>
              <a:rPr lang="en-US" sz="1500" dirty="0" smtClean="0">
                <a:solidFill>
                  <a:schemeClr val="tx2"/>
                </a:solidFill>
                <a:latin typeface="Times New Roman" pitchFamily="18" charset="0"/>
                <a:cs typeface="Times New Roman" pitchFamily="18" charset="0"/>
              </a:rPr>
              <a:t>. It’s cities that contained battles were Chaldiran, Merv, Heret. The Caspian sea borders the Plateau of Iran. The Persian gulf borders Shiraz.</a:t>
            </a:r>
            <a:endParaRPr lang="en-US" sz="1900" dirty="0" smtClean="0">
              <a:solidFill>
                <a:srgbClr val="FF0000"/>
              </a:solidFill>
              <a:latin typeface="Algerian" pitchFamily="82" charset="0"/>
            </a:endParaRPr>
          </a:p>
          <a:p>
            <a:pPr marL="0" indent="0">
              <a:buNone/>
            </a:pPr>
            <a:r>
              <a:rPr lang="en-US" sz="1900" b="1" dirty="0" smtClean="0">
                <a:solidFill>
                  <a:srgbClr val="FF0000"/>
                </a:solidFill>
                <a:latin typeface="Algerian" pitchFamily="82" charset="0"/>
              </a:rPr>
              <a:t>R</a:t>
            </a:r>
            <a:r>
              <a:rPr lang="en-US" sz="1300" b="1" dirty="0" smtClean="0">
                <a:solidFill>
                  <a:srgbClr val="FF0000"/>
                </a:solidFill>
                <a:latin typeface="Algerian" pitchFamily="82" charset="0"/>
              </a:rPr>
              <a:t>eligion:</a:t>
            </a:r>
            <a:r>
              <a:rPr lang="en-US" sz="1300" b="1" dirty="0">
                <a:solidFill>
                  <a:srgbClr val="FF0000"/>
                </a:solidFill>
                <a:latin typeface="Times New Roman" pitchFamily="18" charset="0"/>
                <a:cs typeface="Times New Roman" pitchFamily="18" charset="0"/>
              </a:rPr>
              <a:t> </a:t>
            </a:r>
            <a:r>
              <a:rPr lang="en-US" sz="1300" b="1" dirty="0" smtClean="0">
                <a:solidFill>
                  <a:srgbClr val="FF0000"/>
                </a:solidFill>
                <a:latin typeface="Times New Roman" pitchFamily="18" charset="0"/>
                <a:cs typeface="Times New Roman" pitchFamily="18" charset="0"/>
              </a:rPr>
              <a:t> </a:t>
            </a:r>
            <a:r>
              <a:rPr lang="en-US" sz="1500" dirty="0" smtClean="0">
                <a:solidFill>
                  <a:schemeClr val="tx2"/>
                </a:solidFill>
                <a:latin typeface="Times New Roman" pitchFamily="18" charset="0"/>
                <a:cs typeface="Times New Roman" pitchFamily="18" charset="0"/>
              </a:rPr>
              <a:t>The Main religion was Muslim however it was split into two groups: The Shia and Sunni. The Shia believed that only members of Muhammad's family could be caliphs. The Sunni thought that anyone could be caliph as long as they were good Muslims and strong leaders. Religious differences eventually developed between the two groups. </a:t>
            </a:r>
            <a:endParaRPr lang="en-US" sz="1900" dirty="0" smtClean="0">
              <a:solidFill>
                <a:srgbClr val="FF0000"/>
              </a:solidFill>
              <a:latin typeface="Algerian" pitchFamily="82" charset="0"/>
            </a:endParaRPr>
          </a:p>
          <a:p>
            <a:pPr marL="0" indent="0">
              <a:buNone/>
            </a:pPr>
            <a:r>
              <a:rPr lang="en-US" sz="1900" b="1" dirty="0" smtClean="0">
                <a:solidFill>
                  <a:srgbClr val="FF0000"/>
                </a:solidFill>
                <a:latin typeface="Algerian" pitchFamily="82" charset="0"/>
              </a:rPr>
              <a:t>A</a:t>
            </a:r>
            <a:r>
              <a:rPr lang="en-US" sz="1300" b="1" dirty="0" smtClean="0">
                <a:solidFill>
                  <a:srgbClr val="FF0000"/>
                </a:solidFill>
                <a:latin typeface="Algerian" pitchFamily="82" charset="0"/>
              </a:rPr>
              <a:t>chievements: </a:t>
            </a:r>
            <a:r>
              <a:rPr lang="en-US" sz="1500" dirty="0" smtClean="0">
                <a:solidFill>
                  <a:schemeClr val="tx2"/>
                </a:solidFill>
                <a:latin typeface="Times New Roman" pitchFamily="18" charset="0"/>
                <a:cs typeface="Times New Roman" pitchFamily="18" charset="0"/>
              </a:rPr>
              <a:t>In 1588 the greatest leader , “Abbas," became Shah. The Empire became wealthy and powerful under his rule. After observing the Ottomans he began to copy their ideas by training foreign slave boys to be his soldiers. The Empire defeated the Uzbeks and took back Ottoman lands. The economy and culture also flourished under his rule.</a:t>
            </a:r>
            <a:endParaRPr lang="en-US" sz="1300" b="1" dirty="0" smtClean="0">
              <a:solidFill>
                <a:srgbClr val="FF0000"/>
              </a:solidFill>
              <a:latin typeface="Algerian" pitchFamily="82" charset="0"/>
            </a:endParaRPr>
          </a:p>
          <a:p>
            <a:pPr marL="0" indent="0">
              <a:buNone/>
            </a:pPr>
            <a:r>
              <a:rPr lang="en-US" sz="1900" b="1" dirty="0" smtClean="0">
                <a:solidFill>
                  <a:srgbClr val="FF0000"/>
                </a:solidFill>
                <a:latin typeface="Algerian" pitchFamily="82" charset="0"/>
              </a:rPr>
              <a:t>P</a:t>
            </a:r>
            <a:r>
              <a:rPr lang="en-US" sz="1300" b="1" dirty="0" smtClean="0">
                <a:solidFill>
                  <a:srgbClr val="FF0000"/>
                </a:solidFill>
                <a:latin typeface="Algerian" pitchFamily="82" charset="0"/>
              </a:rPr>
              <a:t>olitics: </a:t>
            </a:r>
            <a:r>
              <a:rPr lang="en-US" sz="1500" dirty="0" smtClean="0">
                <a:solidFill>
                  <a:schemeClr val="tx2"/>
                </a:solidFill>
                <a:latin typeface="Times New Roman" pitchFamily="18" charset="0"/>
                <a:cs typeface="Times New Roman" pitchFamily="18" charset="0"/>
              </a:rPr>
              <a:t> The Empire was lead by a Shah. It’s government was very religious.</a:t>
            </a:r>
            <a:endParaRPr lang="en-US" sz="1300" b="1" dirty="0" smtClean="0">
              <a:solidFill>
                <a:srgbClr val="FF0000"/>
              </a:solidFill>
              <a:latin typeface="Algerian" pitchFamily="82" charset="0"/>
            </a:endParaRPr>
          </a:p>
          <a:p>
            <a:pPr marL="0" indent="0">
              <a:buNone/>
            </a:pPr>
            <a:r>
              <a:rPr lang="en-US" sz="1900" b="1" dirty="0" smtClean="0">
                <a:solidFill>
                  <a:srgbClr val="FF0000"/>
                </a:solidFill>
                <a:latin typeface="Algerian" pitchFamily="82" charset="0"/>
              </a:rPr>
              <a:t>E</a:t>
            </a:r>
            <a:r>
              <a:rPr lang="en-US" sz="1300" b="1" dirty="0" smtClean="0">
                <a:solidFill>
                  <a:srgbClr val="FF0000"/>
                </a:solidFill>
                <a:latin typeface="Algerian" pitchFamily="82" charset="0"/>
              </a:rPr>
              <a:t>conomy: </a:t>
            </a:r>
            <a:r>
              <a:rPr lang="en-US" sz="1500" dirty="0" smtClean="0">
                <a:solidFill>
                  <a:schemeClr val="tx2"/>
                </a:solidFill>
                <a:latin typeface="Times New Roman" pitchFamily="18" charset="0"/>
                <a:cs typeface="Times New Roman" pitchFamily="18" charset="0"/>
              </a:rPr>
              <a:t>The Safavids mixed Persian and Muslim culture and traditions. The Empire built many mosques at their capital city. Culture played a huge role in the economy because the Abbas encouraged the  building of traditional items such as Hand-woven carpets, silk, and velvet which were all made in large workshops. The Savafids also made metal works. All this trade made the economy rich.</a:t>
            </a:r>
            <a:r>
              <a:rPr lang="en-US" sz="1300" b="1" dirty="0" smtClean="0">
                <a:solidFill>
                  <a:srgbClr val="FF0000"/>
                </a:solidFill>
                <a:latin typeface="Algerian" pitchFamily="82" charset="0"/>
              </a:rPr>
              <a:t>                           </a:t>
            </a:r>
          </a:p>
          <a:p>
            <a:pPr marL="0" indent="0">
              <a:buNone/>
            </a:pPr>
            <a:r>
              <a:rPr lang="en-US" sz="1900" b="1" dirty="0" smtClean="0">
                <a:solidFill>
                  <a:srgbClr val="FF0000"/>
                </a:solidFill>
                <a:latin typeface="Algerian" pitchFamily="82" charset="0"/>
              </a:rPr>
              <a:t>S</a:t>
            </a:r>
            <a:r>
              <a:rPr lang="en-US" sz="1300" b="1" dirty="0" smtClean="0">
                <a:solidFill>
                  <a:srgbClr val="FF0000"/>
                </a:solidFill>
                <a:latin typeface="Algerian" pitchFamily="82" charset="0"/>
              </a:rPr>
              <a:t>ocial structure: </a:t>
            </a:r>
            <a:r>
              <a:rPr lang="en-US" sz="1400" dirty="0" smtClean="0">
                <a:solidFill>
                  <a:schemeClr val="tx2"/>
                </a:solidFill>
                <a:latin typeface="Times New Roman" pitchFamily="18" charset="0"/>
                <a:cs typeface="Times New Roman" pitchFamily="18" charset="0"/>
              </a:rPr>
              <a:t>Their was a king or “shah” who lead the empire. The first shah was Esma’li when he conquered Persia.  </a:t>
            </a:r>
            <a:endParaRPr lang="en-US" sz="1300" b="1" dirty="0">
              <a:solidFill>
                <a:srgbClr val="FF0000"/>
              </a:solidFill>
              <a:latin typeface="Algerian" pitchFamily="82"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5599" y="685800"/>
            <a:ext cx="1861207"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92753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sz="6600" i="1" dirty="0">
                <a:solidFill>
                  <a:srgbClr val="FF0000"/>
                </a:solidFill>
                <a:latin typeface="Algerian" pitchFamily="82" charset="0"/>
              </a:rPr>
              <a:t>Empires</a:t>
            </a:r>
            <a:endParaRPr lang="en-US" sz="6600" dirty="0"/>
          </a:p>
        </p:txBody>
      </p:sp>
      <p:sp>
        <p:nvSpPr>
          <p:cNvPr id="3" name="Content Placeholder 2"/>
          <p:cNvSpPr>
            <a:spLocks noGrp="1"/>
          </p:cNvSpPr>
          <p:nvPr>
            <p:ph idx="1"/>
          </p:nvPr>
        </p:nvSpPr>
        <p:spPr/>
        <p:txBody>
          <a:bodyPr>
            <a:normAutofit/>
          </a:bodyPr>
          <a:lstStyle/>
          <a:p>
            <a:pPr marL="0" indent="0">
              <a:buNone/>
            </a:pPr>
            <a:r>
              <a:rPr lang="en-US" sz="3000" b="1" i="1" dirty="0" smtClean="0">
                <a:solidFill>
                  <a:srgbClr val="FF0000"/>
                </a:solidFill>
                <a:latin typeface="Algerian" pitchFamily="82" charset="0"/>
              </a:rPr>
              <a:t>The Mughal Empire:</a:t>
            </a:r>
          </a:p>
          <a:p>
            <a:pPr marL="0" indent="0">
              <a:buNone/>
            </a:pPr>
            <a:r>
              <a:rPr lang="en-US" sz="1800" b="1" dirty="0" smtClean="0">
                <a:solidFill>
                  <a:srgbClr val="FF0000"/>
                </a:solidFill>
                <a:latin typeface="Algerian" pitchFamily="82" charset="0"/>
              </a:rPr>
              <a:t>G</a:t>
            </a:r>
            <a:r>
              <a:rPr lang="en-US" sz="1400" b="1" dirty="0" smtClean="0">
                <a:solidFill>
                  <a:srgbClr val="FF0000"/>
                </a:solidFill>
                <a:latin typeface="Algerian" pitchFamily="82" charset="0"/>
              </a:rPr>
              <a:t>eography: </a:t>
            </a:r>
            <a:r>
              <a:rPr lang="en-US" sz="1400" dirty="0" smtClean="0">
                <a:solidFill>
                  <a:schemeClr val="tx2"/>
                </a:solidFill>
                <a:latin typeface="Times New Roman" pitchFamily="18" charset="0"/>
                <a:cs typeface="Times New Roman" pitchFamily="18" charset="0"/>
              </a:rPr>
              <a:t>The  Mughal Empire took over practically all of India. It’s main cities were Kabul, Lahore, Delhi, Agra, Calcutta, Hyderabad, Bombay, Goa, and Calicut. The Taj Mahal that was built by the Mughal emperor Shah Jahan is located in Agra.</a:t>
            </a:r>
            <a:endParaRPr lang="en-US" sz="1400" b="1" dirty="0" smtClean="0">
              <a:solidFill>
                <a:srgbClr val="FF0000"/>
              </a:solidFill>
              <a:latin typeface="Algerian" pitchFamily="82" charset="0"/>
            </a:endParaRPr>
          </a:p>
          <a:p>
            <a:pPr marL="0" indent="0">
              <a:buNone/>
            </a:pPr>
            <a:r>
              <a:rPr lang="en-US" sz="1800" b="1" dirty="0" smtClean="0">
                <a:solidFill>
                  <a:srgbClr val="FF0000"/>
                </a:solidFill>
                <a:latin typeface="Algerian" pitchFamily="82" charset="0"/>
              </a:rPr>
              <a:t>R</a:t>
            </a:r>
            <a:r>
              <a:rPr lang="en-US" sz="1400" b="1" dirty="0" smtClean="0">
                <a:solidFill>
                  <a:srgbClr val="FF0000"/>
                </a:solidFill>
                <a:latin typeface="Algerian" pitchFamily="82" charset="0"/>
              </a:rPr>
              <a:t>eligion: </a:t>
            </a:r>
            <a:r>
              <a:rPr lang="en-US" sz="1400" dirty="0" smtClean="0">
                <a:solidFill>
                  <a:schemeClr val="tx2"/>
                </a:solidFill>
                <a:latin typeface="Times New Roman" pitchFamily="18" charset="0"/>
                <a:cs typeface="Times New Roman" pitchFamily="18" charset="0"/>
              </a:rPr>
              <a:t>The Mughals were Turkish Muslims who came from central Asia. It was a large Muslim empire. </a:t>
            </a:r>
            <a:endParaRPr lang="en-US" sz="1400" b="1" dirty="0" smtClean="0">
              <a:solidFill>
                <a:srgbClr val="FF0000"/>
              </a:solidFill>
              <a:latin typeface="Algerian" pitchFamily="82" charset="0"/>
            </a:endParaRPr>
          </a:p>
          <a:p>
            <a:pPr marL="0" indent="0">
              <a:buNone/>
            </a:pPr>
            <a:r>
              <a:rPr lang="en-US" sz="1800" b="1" dirty="0" smtClean="0">
                <a:solidFill>
                  <a:srgbClr val="FF0000"/>
                </a:solidFill>
                <a:latin typeface="Algerian" pitchFamily="82" charset="0"/>
              </a:rPr>
              <a:t>A</a:t>
            </a:r>
            <a:r>
              <a:rPr lang="en-US" sz="1400" b="1" dirty="0" smtClean="0">
                <a:solidFill>
                  <a:srgbClr val="FF0000"/>
                </a:solidFill>
                <a:latin typeface="Algerian" pitchFamily="82" charset="0"/>
              </a:rPr>
              <a:t>chievements: </a:t>
            </a:r>
            <a:r>
              <a:rPr lang="en-US" sz="1400" dirty="0" smtClean="0">
                <a:solidFill>
                  <a:schemeClr val="tx2"/>
                </a:solidFill>
                <a:latin typeface="Times New Roman" pitchFamily="18" charset="0"/>
                <a:cs typeface="Times New Roman" pitchFamily="18" charset="0"/>
              </a:rPr>
              <a:t>A very large conflict of cultures led to the end of the empire. Though throughout the history of the empire Muslims and Hindus were able to live in peace. Persian people and Indian people worked together in the same community. When their cultures blended together it created a culture unique to the Mughal Empire. The empire is greatly know for it’s architecture.  </a:t>
            </a:r>
            <a:endParaRPr lang="en-US" sz="1400" b="1" dirty="0" smtClean="0">
              <a:solidFill>
                <a:srgbClr val="FF0000"/>
              </a:solidFill>
              <a:latin typeface="Algerian" pitchFamily="82" charset="0"/>
            </a:endParaRPr>
          </a:p>
          <a:p>
            <a:pPr marL="0" indent="0">
              <a:buNone/>
            </a:pPr>
            <a:r>
              <a:rPr lang="en-US" sz="1800" b="1" dirty="0" smtClean="0">
                <a:solidFill>
                  <a:srgbClr val="FF0000"/>
                </a:solidFill>
                <a:latin typeface="Algerian" pitchFamily="82" charset="0"/>
              </a:rPr>
              <a:t>P</a:t>
            </a:r>
            <a:r>
              <a:rPr lang="en-US" sz="1400" b="1" dirty="0" smtClean="0">
                <a:solidFill>
                  <a:srgbClr val="FF0000"/>
                </a:solidFill>
                <a:latin typeface="Algerian" pitchFamily="82" charset="0"/>
              </a:rPr>
              <a:t>olitics: </a:t>
            </a:r>
            <a:r>
              <a:rPr lang="en-US" sz="1400" dirty="0" smtClean="0">
                <a:solidFill>
                  <a:schemeClr val="tx2"/>
                </a:solidFill>
                <a:latin typeface="Times New Roman" pitchFamily="18" charset="0"/>
                <a:cs typeface="Times New Roman" pitchFamily="18" charset="0"/>
              </a:rPr>
              <a:t>The founder of the empire was Babur (BAH-boohr) which means “tiger.” In the 1600s the empire expanded to take most of a India.</a:t>
            </a:r>
            <a:endParaRPr lang="en-US" sz="1400" b="1" dirty="0" smtClean="0">
              <a:solidFill>
                <a:srgbClr val="FF0000"/>
              </a:solidFill>
              <a:latin typeface="Algerian" pitchFamily="82" charset="0"/>
            </a:endParaRPr>
          </a:p>
          <a:p>
            <a:pPr marL="0" indent="0">
              <a:buNone/>
            </a:pPr>
            <a:r>
              <a:rPr lang="en-US" sz="1800" b="1" dirty="0" smtClean="0">
                <a:solidFill>
                  <a:srgbClr val="FF0000"/>
                </a:solidFill>
                <a:latin typeface="Algerian" pitchFamily="82" charset="0"/>
              </a:rPr>
              <a:t>E</a:t>
            </a:r>
            <a:r>
              <a:rPr lang="en-US" sz="1400" b="1" dirty="0" smtClean="0">
                <a:solidFill>
                  <a:srgbClr val="FF0000"/>
                </a:solidFill>
                <a:latin typeface="Algerian" pitchFamily="82" charset="0"/>
              </a:rPr>
              <a:t>conomy: </a:t>
            </a:r>
            <a:r>
              <a:rPr lang="en-US" sz="1400" dirty="0" smtClean="0">
                <a:solidFill>
                  <a:schemeClr val="tx2"/>
                </a:solidFill>
                <a:latin typeface="Times New Roman" pitchFamily="18" charset="0"/>
                <a:cs typeface="Times New Roman" pitchFamily="18" charset="0"/>
              </a:rPr>
              <a:t>All non-Muslims had to pay a special tax to the emperor. One persecuted group formed a religious group called the Sikhs. After protest and revolts the empire soon fell apart.</a:t>
            </a:r>
            <a:endParaRPr lang="en-US" sz="1400" b="1" dirty="0" smtClean="0">
              <a:solidFill>
                <a:srgbClr val="FF0000"/>
              </a:solidFill>
              <a:latin typeface="Algerian" pitchFamily="82" charset="0"/>
            </a:endParaRPr>
          </a:p>
          <a:p>
            <a:pPr marL="0" indent="0">
              <a:buNone/>
            </a:pPr>
            <a:r>
              <a:rPr lang="en-US" sz="1800" b="1" dirty="0" smtClean="0">
                <a:solidFill>
                  <a:srgbClr val="FF0000"/>
                </a:solidFill>
                <a:latin typeface="Algerian" pitchFamily="82" charset="0"/>
              </a:rPr>
              <a:t>S</a:t>
            </a:r>
            <a:r>
              <a:rPr lang="en-US" sz="1400" b="1" dirty="0" smtClean="0">
                <a:solidFill>
                  <a:srgbClr val="FF0000"/>
                </a:solidFill>
                <a:latin typeface="Algerian" pitchFamily="82" charset="0"/>
              </a:rPr>
              <a:t>ocial structure: </a:t>
            </a:r>
            <a:r>
              <a:rPr lang="en-US" sz="1400" dirty="0" smtClean="0">
                <a:solidFill>
                  <a:schemeClr val="tx2"/>
                </a:solidFill>
                <a:latin typeface="Times New Roman" pitchFamily="18" charset="0"/>
                <a:cs typeface="Times New Roman" pitchFamily="18" charset="0"/>
              </a:rPr>
              <a:t>The empire was first ruled by and founded by Babur and later ruled by Akbar. There was a large mix of different cultures in society. There were Muslims, Hindus, Persians, and Indians. These people had to work together in communities in society.</a:t>
            </a:r>
            <a:endParaRPr lang="en-US" sz="1400" b="1" dirty="0">
              <a:solidFill>
                <a:srgbClr val="FF0000"/>
              </a:solidFill>
              <a:latin typeface="Algerian" pitchFamily="82" charset="0"/>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9400" y="228600"/>
            <a:ext cx="1572768"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35218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838200"/>
          </a:xfrm>
        </p:spPr>
        <p:txBody>
          <a:bodyPr>
            <a:normAutofit/>
          </a:bodyPr>
          <a:lstStyle/>
          <a:p>
            <a:r>
              <a:rPr lang="en-US" dirty="0" smtClean="0"/>
              <a:t>The Achievements of Arabia</a:t>
            </a:r>
            <a:endParaRPr lang="en-US" dirty="0"/>
          </a:p>
        </p:txBody>
      </p:sp>
      <p:sp>
        <p:nvSpPr>
          <p:cNvPr id="5" name="Text Placeholder 4"/>
          <p:cNvSpPr>
            <a:spLocks noGrp="1"/>
          </p:cNvSpPr>
          <p:nvPr>
            <p:ph type="body" idx="1"/>
          </p:nvPr>
        </p:nvSpPr>
        <p:spPr>
          <a:xfrm>
            <a:off x="4648200" y="990600"/>
            <a:ext cx="4041775" cy="639762"/>
          </a:xfrm>
        </p:spPr>
        <p:txBody>
          <a:bodyPr>
            <a:normAutofit lnSpcReduction="10000"/>
          </a:bodyPr>
          <a:lstStyle/>
          <a:p>
            <a:r>
              <a:rPr lang="en-US" dirty="0" smtClean="0"/>
              <a:t>The Arabic Advances in Mathematics:</a:t>
            </a:r>
            <a:endParaRPr lang="en-US" dirty="0"/>
          </a:p>
        </p:txBody>
      </p:sp>
      <p:sp>
        <p:nvSpPr>
          <p:cNvPr id="4" name="Content Placeholder 3"/>
          <p:cNvSpPr>
            <a:spLocks noGrp="1"/>
          </p:cNvSpPr>
          <p:nvPr>
            <p:ph sz="quarter" idx="2"/>
          </p:nvPr>
        </p:nvSpPr>
        <p:spPr>
          <a:xfrm>
            <a:off x="457200" y="1066800"/>
            <a:ext cx="4040188" cy="5562600"/>
          </a:xfrm>
        </p:spPr>
        <p:txBody>
          <a:bodyPr>
            <a:normAutofit lnSpcReduction="10000"/>
          </a:bodyPr>
          <a:lstStyle/>
          <a:p>
            <a:pPr marL="0" indent="0">
              <a:buNone/>
            </a:pPr>
            <a:r>
              <a:rPr lang="en-US" dirty="0" smtClean="0"/>
              <a:t>The Arabian Empires were great empires, stretching vast distances, across  Africa and Europe, and Asia. While they existed, Arabian scholars have made different advances in many different fields of the world today, and some are still even used up to now! This culture has made a lot of lasting achievements, even learned by kindergarteners today as Arabic Numerals, or just plain numbers used today.</a:t>
            </a:r>
            <a:endParaRPr lang="en-US" dirty="0"/>
          </a:p>
        </p:txBody>
      </p:sp>
      <p:sp>
        <p:nvSpPr>
          <p:cNvPr id="6" name="Content Placeholder 5"/>
          <p:cNvSpPr>
            <a:spLocks noGrp="1"/>
          </p:cNvSpPr>
          <p:nvPr>
            <p:ph sz="quarter" idx="4"/>
          </p:nvPr>
        </p:nvSpPr>
        <p:spPr>
          <a:xfrm>
            <a:off x="4648200" y="1676400"/>
            <a:ext cx="4041775" cy="2743200"/>
          </a:xfrm>
        </p:spPr>
        <p:txBody>
          <a:bodyPr>
            <a:normAutofit lnSpcReduction="10000"/>
          </a:bodyPr>
          <a:lstStyle/>
          <a:p>
            <a:pPr marL="0" indent="0">
              <a:buNone/>
            </a:pPr>
            <a:r>
              <a:rPr lang="en-US" dirty="0" smtClean="0"/>
              <a:t>The Arab scholar al-Khwarizmi combined Indian and Greek math sciences and made a textbook called al-jabr, more commonly known as Algebra. This is still being taught and used by students (like us) all around the world.</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4495799"/>
            <a:ext cx="3241964" cy="1927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38570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en-US" dirty="0" smtClean="0"/>
              <a:t>The Achievements of Arabia (cont.)</a:t>
            </a:r>
            <a:endParaRPr lang="en-US" dirty="0"/>
          </a:p>
        </p:txBody>
      </p:sp>
      <p:sp>
        <p:nvSpPr>
          <p:cNvPr id="3" name="Text Placeholder 2"/>
          <p:cNvSpPr>
            <a:spLocks noGrp="1"/>
          </p:cNvSpPr>
          <p:nvPr>
            <p:ph type="body" idx="1"/>
          </p:nvPr>
        </p:nvSpPr>
        <p:spPr>
          <a:xfrm>
            <a:off x="457200" y="838200"/>
            <a:ext cx="4040188" cy="457200"/>
          </a:xfrm>
        </p:spPr>
        <p:txBody>
          <a:bodyPr>
            <a:normAutofit fontScale="92500"/>
          </a:bodyPr>
          <a:lstStyle/>
          <a:p>
            <a:r>
              <a:rPr lang="en-US" dirty="0" smtClean="0"/>
              <a:t>The Arabic Advances in Astronomy:</a:t>
            </a:r>
            <a:endParaRPr lang="en-US" dirty="0"/>
          </a:p>
        </p:txBody>
      </p:sp>
      <p:sp>
        <p:nvSpPr>
          <p:cNvPr id="5" name="Text Placeholder 4"/>
          <p:cNvSpPr>
            <a:spLocks noGrp="1"/>
          </p:cNvSpPr>
          <p:nvPr>
            <p:ph type="body" sz="half" idx="3"/>
          </p:nvPr>
        </p:nvSpPr>
        <p:spPr>
          <a:xfrm>
            <a:off x="4648200" y="762000"/>
            <a:ext cx="4041775" cy="487362"/>
          </a:xfrm>
        </p:spPr>
        <p:txBody>
          <a:bodyPr>
            <a:normAutofit fontScale="92500"/>
          </a:bodyPr>
          <a:lstStyle/>
          <a:p>
            <a:r>
              <a:rPr lang="en-US" dirty="0" smtClean="0"/>
              <a:t>The Arabic Advances in Geography:</a:t>
            </a:r>
            <a:endParaRPr lang="en-US" dirty="0"/>
          </a:p>
        </p:txBody>
      </p:sp>
      <p:sp>
        <p:nvSpPr>
          <p:cNvPr id="4" name="Content Placeholder 3"/>
          <p:cNvSpPr>
            <a:spLocks noGrp="1"/>
          </p:cNvSpPr>
          <p:nvPr>
            <p:ph sz="quarter" idx="2"/>
          </p:nvPr>
        </p:nvSpPr>
        <p:spPr>
          <a:xfrm>
            <a:off x="457200" y="1219200"/>
            <a:ext cx="4040188" cy="3048000"/>
          </a:xfrm>
        </p:spPr>
        <p:txBody>
          <a:bodyPr>
            <a:normAutofit/>
          </a:bodyPr>
          <a:lstStyle/>
          <a:p>
            <a:pPr marL="0" indent="0">
              <a:buNone/>
            </a:pPr>
            <a:r>
              <a:rPr lang="en-US" dirty="0" smtClean="0"/>
              <a:t>Arabic people greatly improved the Greek astrolabe, making it more accurate and readable. It was mainly improved so people could always face Mecca when praying. It later became an important exploration tool.</a:t>
            </a:r>
            <a:endParaRPr lang="en-US" dirty="0"/>
          </a:p>
        </p:txBody>
      </p:sp>
      <p:sp>
        <p:nvSpPr>
          <p:cNvPr id="6" name="Content Placeholder 5"/>
          <p:cNvSpPr>
            <a:spLocks noGrp="1"/>
          </p:cNvSpPr>
          <p:nvPr>
            <p:ph sz="quarter" idx="4"/>
          </p:nvPr>
        </p:nvSpPr>
        <p:spPr>
          <a:xfrm>
            <a:off x="4648200" y="1143000"/>
            <a:ext cx="4041775" cy="5620693"/>
          </a:xfrm>
        </p:spPr>
        <p:txBody>
          <a:bodyPr>
            <a:normAutofit fontScale="92500" lnSpcReduction="10000"/>
          </a:bodyPr>
          <a:lstStyle/>
          <a:p>
            <a:pPr marL="0" indent="0">
              <a:buNone/>
            </a:pPr>
            <a:r>
              <a:rPr lang="en-US" dirty="0" smtClean="0"/>
              <a:t>When people learned how to calculate their location, they began exploring. Ibn Battutah travelled to many different places because of travel advances too. Muslim Geographers also developed better ways to calculate distances, and more accurate maps. A geographer, al-Idrisi, made a geography textbook, and a very accurate one at that. He got trained geographers to take exact locations of everything and proved many different things about the lands </a:t>
            </a:r>
            <a:r>
              <a:rPr lang="en-US" dirty="0"/>
              <a:t>M</a:t>
            </a:r>
            <a:r>
              <a:rPr lang="en-US" dirty="0" smtClean="0"/>
              <a:t>uslims lives in, like the discovery that the Indian Ocean isn’t surrounded by land.</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4217405"/>
            <a:ext cx="2057400" cy="2546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52401" y="4659868"/>
            <a:ext cx="1904999" cy="646331"/>
          </a:xfrm>
          <a:prstGeom prst="rect">
            <a:avLst/>
          </a:prstGeom>
          <a:noFill/>
        </p:spPr>
        <p:txBody>
          <a:bodyPr wrap="square" rtlCol="0">
            <a:spAutoFit/>
          </a:bodyPr>
          <a:lstStyle/>
          <a:p>
            <a:r>
              <a:rPr lang="en-US" dirty="0" smtClean="0"/>
              <a:t>This is an example of an astrolabe.</a:t>
            </a:r>
            <a:endParaRPr lang="en-US" dirty="0"/>
          </a:p>
        </p:txBody>
      </p:sp>
      <p:cxnSp>
        <p:nvCxnSpPr>
          <p:cNvPr id="12" name="Elbow Connector 11"/>
          <p:cNvCxnSpPr/>
          <p:nvPr/>
        </p:nvCxnSpPr>
        <p:spPr>
          <a:xfrm>
            <a:off x="762000" y="5306199"/>
            <a:ext cx="1295400" cy="408801"/>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03918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927"/>
            <a:ext cx="8229600" cy="831273"/>
          </a:xfrm>
        </p:spPr>
        <p:txBody>
          <a:bodyPr>
            <a:normAutofit/>
          </a:bodyPr>
          <a:lstStyle/>
          <a:p>
            <a:r>
              <a:rPr lang="en-US" dirty="0" smtClean="0"/>
              <a:t>The Achievements of Arabia (cont.)</a:t>
            </a:r>
            <a:endParaRPr lang="en-US" dirty="0"/>
          </a:p>
        </p:txBody>
      </p:sp>
      <p:sp>
        <p:nvSpPr>
          <p:cNvPr id="3" name="Text Placeholder 2"/>
          <p:cNvSpPr>
            <a:spLocks noGrp="1"/>
          </p:cNvSpPr>
          <p:nvPr>
            <p:ph type="body" idx="1"/>
          </p:nvPr>
        </p:nvSpPr>
        <p:spPr>
          <a:xfrm>
            <a:off x="457200" y="685800"/>
            <a:ext cx="3657600" cy="381000"/>
          </a:xfrm>
        </p:spPr>
        <p:txBody>
          <a:bodyPr>
            <a:normAutofit fontScale="85000" lnSpcReduction="10000"/>
          </a:bodyPr>
          <a:lstStyle/>
          <a:p>
            <a:r>
              <a:rPr lang="en-US" dirty="0" smtClean="0"/>
              <a:t>The Arabic Advances in Medicine:</a:t>
            </a:r>
            <a:endParaRPr lang="en-US" dirty="0"/>
          </a:p>
        </p:txBody>
      </p:sp>
      <p:sp>
        <p:nvSpPr>
          <p:cNvPr id="5" name="Text Placeholder 4"/>
          <p:cNvSpPr>
            <a:spLocks noGrp="1"/>
          </p:cNvSpPr>
          <p:nvPr>
            <p:ph type="body" sz="half" idx="3"/>
          </p:nvPr>
        </p:nvSpPr>
        <p:spPr>
          <a:xfrm>
            <a:off x="4648200" y="685800"/>
            <a:ext cx="4041775" cy="381000"/>
          </a:xfrm>
        </p:spPr>
        <p:txBody>
          <a:bodyPr>
            <a:normAutofit fontScale="85000" lnSpcReduction="10000"/>
          </a:bodyPr>
          <a:lstStyle/>
          <a:p>
            <a:r>
              <a:rPr lang="en-US" sz="1900" dirty="0" smtClean="0"/>
              <a:t>The Arabic Advances in Philosophy:</a:t>
            </a:r>
            <a:endParaRPr lang="en-US" sz="1900" dirty="0"/>
          </a:p>
        </p:txBody>
      </p:sp>
      <p:sp>
        <p:nvSpPr>
          <p:cNvPr id="4" name="Content Placeholder 3"/>
          <p:cNvSpPr>
            <a:spLocks noGrp="1"/>
          </p:cNvSpPr>
          <p:nvPr>
            <p:ph sz="quarter" idx="2"/>
          </p:nvPr>
        </p:nvSpPr>
        <p:spPr>
          <a:xfrm>
            <a:off x="228600" y="1066800"/>
            <a:ext cx="4114800" cy="5524678"/>
          </a:xfrm>
        </p:spPr>
        <p:txBody>
          <a:bodyPr>
            <a:normAutofit lnSpcReduction="10000"/>
          </a:bodyPr>
          <a:lstStyle/>
          <a:p>
            <a:pPr marL="0" indent="0">
              <a:buNone/>
            </a:pPr>
            <a:r>
              <a:rPr lang="en-US" dirty="0" smtClean="0"/>
              <a:t>The Muslims did a lot of things in the field of medicine, like make tests for qualified doctors and wrote encyclopedias of drugs and diseases. Some doctors, like Ar-Razi, found how to cure diseases, like he did with smallpox. Ibn-Sina was another famous doctor that made a great textbook that was famous in Europe in the 1600’s, and is possibly the most famous medical book ever recorded.</a:t>
            </a:r>
            <a:endParaRPr lang="en-US" dirty="0"/>
          </a:p>
        </p:txBody>
      </p:sp>
      <p:sp>
        <p:nvSpPr>
          <p:cNvPr id="6" name="Content Placeholder 5"/>
          <p:cNvSpPr>
            <a:spLocks noGrp="1"/>
          </p:cNvSpPr>
          <p:nvPr>
            <p:ph sz="quarter" idx="4"/>
          </p:nvPr>
        </p:nvSpPr>
        <p:spPr>
          <a:xfrm>
            <a:off x="4724400" y="1066800"/>
            <a:ext cx="4194175" cy="3124200"/>
          </a:xfrm>
        </p:spPr>
        <p:txBody>
          <a:bodyPr>
            <a:normAutofit lnSpcReduction="10000"/>
          </a:bodyPr>
          <a:lstStyle/>
          <a:p>
            <a:pPr marL="0" indent="0">
              <a:buNone/>
            </a:pPr>
            <a:r>
              <a:rPr lang="en-US" dirty="0" smtClean="0"/>
              <a:t>Muslim scientists and doctors studied Greek philosophy, but Muslim philosophy grew as well. They eventually created a </a:t>
            </a:r>
            <a:r>
              <a:rPr lang="en-US" dirty="0"/>
              <a:t>S</a:t>
            </a:r>
            <a:r>
              <a:rPr lang="en-US" dirty="0" smtClean="0"/>
              <a:t>ufism movement, which taught people to live simple lives and not be concerned about their worldly possessions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4154810"/>
            <a:ext cx="1600200" cy="2436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405745" y="4154810"/>
            <a:ext cx="2057400" cy="1754326"/>
          </a:xfrm>
          <a:prstGeom prst="rect">
            <a:avLst/>
          </a:prstGeom>
          <a:noFill/>
        </p:spPr>
        <p:txBody>
          <a:bodyPr wrap="square" rtlCol="0">
            <a:spAutoFit/>
          </a:bodyPr>
          <a:lstStyle/>
          <a:p>
            <a:r>
              <a:rPr lang="en-US" dirty="0" smtClean="0"/>
              <a:t>This is the Mandrake Plant, which was used by Muslim doctors to treat pain and illnesses.</a:t>
            </a:r>
            <a:endParaRPr lang="en-US" dirty="0"/>
          </a:p>
        </p:txBody>
      </p:sp>
      <p:cxnSp>
        <p:nvCxnSpPr>
          <p:cNvPr id="9" name="Straight Arrow Connector 8"/>
          <p:cNvCxnSpPr/>
          <p:nvPr/>
        </p:nvCxnSpPr>
        <p:spPr>
          <a:xfrm>
            <a:off x="5306291" y="5973308"/>
            <a:ext cx="914400" cy="5037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82951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dirty="0" smtClean="0"/>
              <a:t>The Achievements of Arabia (cont.)</a:t>
            </a:r>
            <a:endParaRPr lang="en-US" dirty="0"/>
          </a:p>
        </p:txBody>
      </p:sp>
      <p:sp>
        <p:nvSpPr>
          <p:cNvPr id="3" name="Text Placeholder 2"/>
          <p:cNvSpPr>
            <a:spLocks noGrp="1"/>
          </p:cNvSpPr>
          <p:nvPr>
            <p:ph type="body" idx="1"/>
          </p:nvPr>
        </p:nvSpPr>
        <p:spPr>
          <a:xfrm>
            <a:off x="457200" y="685800"/>
            <a:ext cx="4040188" cy="457200"/>
          </a:xfrm>
        </p:spPr>
        <p:txBody>
          <a:bodyPr>
            <a:normAutofit fontScale="92500"/>
          </a:bodyPr>
          <a:lstStyle/>
          <a:p>
            <a:r>
              <a:rPr lang="en-US" dirty="0" smtClean="0"/>
              <a:t>The Arabian Advances in Literature:</a:t>
            </a:r>
            <a:endParaRPr lang="en-US" dirty="0"/>
          </a:p>
        </p:txBody>
      </p:sp>
      <p:sp>
        <p:nvSpPr>
          <p:cNvPr id="5" name="Text Placeholder 4"/>
          <p:cNvSpPr>
            <a:spLocks noGrp="1"/>
          </p:cNvSpPr>
          <p:nvPr>
            <p:ph type="body" sz="half" idx="3"/>
          </p:nvPr>
        </p:nvSpPr>
        <p:spPr>
          <a:xfrm>
            <a:off x="4648200" y="685800"/>
            <a:ext cx="4041775" cy="457200"/>
          </a:xfrm>
        </p:spPr>
        <p:txBody>
          <a:bodyPr>
            <a:normAutofit fontScale="85000" lnSpcReduction="10000"/>
          </a:bodyPr>
          <a:lstStyle/>
          <a:p>
            <a:r>
              <a:rPr lang="en-US" dirty="0" smtClean="0"/>
              <a:t>The Arabic Advances in Architecture: </a:t>
            </a:r>
            <a:endParaRPr lang="en-US" dirty="0"/>
          </a:p>
        </p:txBody>
      </p:sp>
      <p:sp>
        <p:nvSpPr>
          <p:cNvPr id="4" name="Content Placeholder 3"/>
          <p:cNvSpPr>
            <a:spLocks noGrp="1"/>
          </p:cNvSpPr>
          <p:nvPr>
            <p:ph sz="quarter" idx="2"/>
          </p:nvPr>
        </p:nvSpPr>
        <p:spPr>
          <a:xfrm>
            <a:off x="457200" y="1143000"/>
            <a:ext cx="4040188" cy="4495800"/>
          </a:xfrm>
        </p:spPr>
        <p:txBody>
          <a:bodyPr>
            <a:normAutofit lnSpcReduction="10000"/>
          </a:bodyPr>
          <a:lstStyle/>
          <a:p>
            <a:pPr marL="0" indent="0">
              <a:buNone/>
            </a:pPr>
            <a:r>
              <a:rPr lang="en-US" dirty="0" smtClean="0"/>
              <a:t>As Sufism spread, its ideas spread into literature. One writer, Omar Khayyam, wrote a famous book of poetry called “The Rubaiyat”, which was a book of happy and sad poems.</a:t>
            </a:r>
            <a:r>
              <a:rPr lang="en-US" dirty="0"/>
              <a:t> </a:t>
            </a:r>
            <a:r>
              <a:rPr lang="en-US" dirty="0" smtClean="0"/>
              <a:t>Muslims also made many short stories, one of the most famous of these books being “The Thousand and One Nights”. Europeans added other stories to this later.</a:t>
            </a:r>
          </a:p>
        </p:txBody>
      </p:sp>
      <p:sp>
        <p:nvSpPr>
          <p:cNvPr id="6" name="Content Placeholder 5"/>
          <p:cNvSpPr>
            <a:spLocks noGrp="1"/>
          </p:cNvSpPr>
          <p:nvPr>
            <p:ph sz="quarter" idx="4"/>
          </p:nvPr>
        </p:nvSpPr>
        <p:spPr>
          <a:xfrm>
            <a:off x="4645025" y="1143000"/>
            <a:ext cx="4041775" cy="3505200"/>
          </a:xfrm>
        </p:spPr>
        <p:txBody>
          <a:bodyPr>
            <a:normAutofit lnSpcReduction="10000"/>
          </a:bodyPr>
          <a:lstStyle/>
          <a:p>
            <a:pPr marL="0" indent="0">
              <a:buNone/>
            </a:pPr>
            <a:r>
              <a:rPr lang="en-US" dirty="0" smtClean="0"/>
              <a:t>Architecture was one of the most important forms of Muslim art. Their best works of Architecture were their mosques, which inspired followers to worship god. Over time, rulers began to construct great mosques, especially in holy or big cities like Mecca. </a:t>
            </a:r>
            <a:endParaRPr lang="en-US"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52166" y="5562600"/>
            <a:ext cx="876042" cy="116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737883" y="5791199"/>
            <a:ext cx="2286000" cy="646331"/>
          </a:xfrm>
          <a:prstGeom prst="rect">
            <a:avLst/>
          </a:prstGeom>
          <a:noFill/>
        </p:spPr>
        <p:txBody>
          <a:bodyPr wrap="square" rtlCol="0">
            <a:spAutoFit/>
          </a:bodyPr>
          <a:lstStyle/>
          <a:p>
            <a:r>
              <a:rPr lang="en-US" dirty="0" smtClean="0"/>
              <a:t>This is the Rubaiyat, by Omar </a:t>
            </a:r>
            <a:r>
              <a:rPr lang="en-US" dirty="0"/>
              <a:t>K</a:t>
            </a:r>
            <a:r>
              <a:rPr lang="en-US" dirty="0" smtClean="0"/>
              <a:t>hayyam</a:t>
            </a:r>
            <a:endParaRPr lang="en-US" dirty="0"/>
          </a:p>
        </p:txBody>
      </p:sp>
      <p:cxnSp>
        <p:nvCxnSpPr>
          <p:cNvPr id="10" name="Straight Arrow Connector 9"/>
          <p:cNvCxnSpPr/>
          <p:nvPr/>
        </p:nvCxnSpPr>
        <p:spPr>
          <a:xfrm>
            <a:off x="2895600" y="5943600"/>
            <a:ext cx="25656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800601" y="4724400"/>
            <a:ext cx="3886200" cy="2139047"/>
          </a:xfrm>
          <a:prstGeom prst="rect">
            <a:avLst/>
          </a:prstGeom>
          <a:noFill/>
        </p:spPr>
        <p:txBody>
          <a:bodyPr wrap="square" rtlCol="0">
            <a:spAutoFit/>
          </a:bodyPr>
          <a:lstStyle/>
          <a:p>
            <a:r>
              <a:rPr lang="en-US" sz="1900" b="1" dirty="0" smtClean="0"/>
              <a:t>The Arabic Advances in Art: </a:t>
            </a:r>
            <a:r>
              <a:rPr lang="en-US" sz="1900" dirty="0" smtClean="0"/>
              <a:t>The Muslims thought that only Allah could make images of people or animals, so they didn’t create nature images. Instead, they created calligraphy, which turned writing into decorative art.</a:t>
            </a:r>
            <a:endParaRPr lang="en-US" sz="1900" b="1" dirty="0"/>
          </a:p>
        </p:txBody>
      </p:sp>
    </p:spTree>
    <p:extLst>
      <p:ext uri="{BB962C8B-B14F-4D97-AF65-F5344CB8AC3E}">
        <p14:creationId xmlns:p14="http://schemas.microsoft.com/office/powerpoint/2010/main" val="15796411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7123080" cy="924475"/>
          </a:xfrm>
        </p:spPr>
        <p:txBody>
          <a:bodyPr/>
          <a:lstStyle/>
          <a:p>
            <a:pPr algn="ctr"/>
            <a:r>
              <a:rPr lang="en-US" dirty="0" smtClean="0"/>
              <a:t>Table of Contents</a:t>
            </a:r>
            <a:endParaRPr lang="en-US" dirty="0"/>
          </a:p>
        </p:txBody>
      </p:sp>
      <p:sp>
        <p:nvSpPr>
          <p:cNvPr id="3" name="Content Placeholder 2"/>
          <p:cNvSpPr>
            <a:spLocks noGrp="1"/>
          </p:cNvSpPr>
          <p:nvPr>
            <p:ph sz="half" idx="1"/>
          </p:nvPr>
        </p:nvSpPr>
        <p:spPr>
          <a:xfrm>
            <a:off x="609600" y="914400"/>
            <a:ext cx="3471277" cy="5562600"/>
          </a:xfrm>
        </p:spPr>
        <p:txBody>
          <a:bodyPr anchor="t"/>
          <a:lstStyle/>
          <a:p>
            <a:pPr marL="0" indent="0">
              <a:buNone/>
            </a:pPr>
            <a:r>
              <a:rPr lang="en-US" b="1" u="sng" dirty="0" smtClean="0"/>
              <a:t>Title</a:t>
            </a:r>
          </a:p>
          <a:p>
            <a:pPr marL="0" indent="0">
              <a:buNone/>
            </a:pPr>
            <a:r>
              <a:rPr lang="en-US" dirty="0" smtClean="0"/>
              <a:t>Geography of Arabia</a:t>
            </a:r>
            <a:endParaRPr lang="en-US" dirty="0"/>
          </a:p>
          <a:p>
            <a:pPr marL="0" indent="0">
              <a:buNone/>
            </a:pPr>
            <a:r>
              <a:rPr lang="en-US" dirty="0" smtClean="0"/>
              <a:t>Muhammad's Timeline</a:t>
            </a:r>
          </a:p>
          <a:p>
            <a:pPr marL="0" indent="0">
              <a:buNone/>
            </a:pPr>
            <a:r>
              <a:rPr lang="en-US" dirty="0" smtClean="0"/>
              <a:t>The 5 Pillars of Faith</a:t>
            </a:r>
          </a:p>
          <a:p>
            <a:pPr marL="0" indent="0">
              <a:buNone/>
            </a:pPr>
            <a:r>
              <a:rPr lang="en-US" dirty="0" smtClean="0"/>
              <a:t>Teachings of Islam</a:t>
            </a:r>
          </a:p>
          <a:p>
            <a:pPr marL="0" indent="0">
              <a:buNone/>
            </a:pPr>
            <a:r>
              <a:rPr lang="en-US" dirty="0" smtClean="0"/>
              <a:t>Comparison of Religions</a:t>
            </a:r>
          </a:p>
          <a:p>
            <a:pPr marL="0" indent="0">
              <a:buNone/>
            </a:pPr>
            <a:r>
              <a:rPr lang="en-US" dirty="0" smtClean="0"/>
              <a:t>Empires of Arabia</a:t>
            </a:r>
          </a:p>
          <a:p>
            <a:pPr marL="0" indent="0">
              <a:buNone/>
            </a:pPr>
            <a:r>
              <a:rPr lang="en-US" dirty="0" smtClean="0"/>
              <a:t>The Achievements of Arabia</a:t>
            </a:r>
          </a:p>
          <a:p>
            <a:pPr marL="0" indent="0">
              <a:buNone/>
            </a:pPr>
            <a:r>
              <a:rPr lang="en-US" dirty="0" smtClean="0"/>
              <a:t>Sunni and Shia Comparison</a:t>
            </a:r>
          </a:p>
          <a:p>
            <a:pPr marL="0" indent="0">
              <a:buNone/>
            </a:pPr>
            <a:r>
              <a:rPr lang="en-US" dirty="0" smtClean="0"/>
              <a:t>Islam Today</a:t>
            </a:r>
          </a:p>
          <a:p>
            <a:pPr marL="0" indent="0">
              <a:buNone/>
            </a:pPr>
            <a:r>
              <a:rPr lang="en-US" dirty="0" smtClean="0"/>
              <a:t>Role of Women in Islam Society</a:t>
            </a:r>
          </a:p>
          <a:p>
            <a:pPr marL="0" indent="0">
              <a:buNone/>
            </a:pPr>
            <a:r>
              <a:rPr lang="en-US" dirty="0" smtClean="0"/>
              <a:t>Credits</a:t>
            </a:r>
            <a:endParaRPr lang="en-US" dirty="0"/>
          </a:p>
        </p:txBody>
      </p:sp>
      <p:sp>
        <p:nvSpPr>
          <p:cNvPr id="4" name="Content Placeholder 3"/>
          <p:cNvSpPr>
            <a:spLocks noGrp="1"/>
          </p:cNvSpPr>
          <p:nvPr>
            <p:ph sz="half" idx="2"/>
          </p:nvPr>
        </p:nvSpPr>
        <p:spPr>
          <a:xfrm>
            <a:off x="4800600" y="914400"/>
            <a:ext cx="3469242" cy="5562600"/>
          </a:xfrm>
        </p:spPr>
        <p:txBody>
          <a:bodyPr anchor="t"/>
          <a:lstStyle/>
          <a:p>
            <a:pPr marL="0" indent="0">
              <a:buNone/>
            </a:pPr>
            <a:r>
              <a:rPr lang="en-US" b="1" u="sng" dirty="0" smtClean="0"/>
              <a:t>Slide #</a:t>
            </a:r>
          </a:p>
          <a:p>
            <a:pPr marL="0" indent="0">
              <a:buNone/>
            </a:pPr>
            <a:r>
              <a:rPr lang="en-US" dirty="0" smtClean="0"/>
              <a:t>3-5</a:t>
            </a:r>
          </a:p>
          <a:p>
            <a:pPr marL="0" indent="0">
              <a:buNone/>
            </a:pPr>
            <a:r>
              <a:rPr lang="en-US" dirty="0" smtClean="0"/>
              <a:t>6-7</a:t>
            </a:r>
          </a:p>
          <a:p>
            <a:pPr marL="0" indent="0">
              <a:buNone/>
            </a:pPr>
            <a:r>
              <a:rPr lang="en-US" dirty="0" smtClean="0"/>
              <a:t>8</a:t>
            </a:r>
          </a:p>
          <a:p>
            <a:pPr marL="0" indent="0">
              <a:buNone/>
            </a:pPr>
            <a:r>
              <a:rPr lang="en-US" dirty="0" smtClean="0"/>
              <a:t>9</a:t>
            </a:r>
          </a:p>
          <a:p>
            <a:pPr marL="0" indent="0">
              <a:buNone/>
            </a:pPr>
            <a:r>
              <a:rPr lang="en-US" dirty="0" smtClean="0"/>
              <a:t>10-12</a:t>
            </a:r>
          </a:p>
          <a:p>
            <a:pPr marL="0" indent="0">
              <a:buNone/>
            </a:pPr>
            <a:r>
              <a:rPr lang="en-US" dirty="0" smtClean="0"/>
              <a:t>13-15</a:t>
            </a:r>
          </a:p>
          <a:p>
            <a:pPr marL="0" indent="0">
              <a:buNone/>
            </a:pPr>
            <a:r>
              <a:rPr lang="en-US" dirty="0" smtClean="0"/>
              <a:t>16-19</a:t>
            </a:r>
          </a:p>
          <a:p>
            <a:pPr marL="0" indent="0">
              <a:buNone/>
            </a:pPr>
            <a:r>
              <a:rPr lang="en-US" dirty="0" smtClean="0"/>
              <a:t>20</a:t>
            </a:r>
          </a:p>
          <a:p>
            <a:pPr marL="0" indent="0">
              <a:buNone/>
            </a:pPr>
            <a:r>
              <a:rPr lang="en-US" dirty="0" smtClean="0"/>
              <a:t>21</a:t>
            </a:r>
          </a:p>
          <a:p>
            <a:pPr marL="0" indent="0">
              <a:buNone/>
            </a:pPr>
            <a:r>
              <a:rPr lang="en-US" dirty="0"/>
              <a:t>2</a:t>
            </a:r>
            <a:r>
              <a:rPr lang="en-US" dirty="0" smtClean="0"/>
              <a:t>2</a:t>
            </a:r>
          </a:p>
          <a:p>
            <a:pPr marL="0" indent="0">
              <a:buNone/>
            </a:pPr>
            <a:endParaRPr lang="en-US" dirty="0" smtClean="0"/>
          </a:p>
          <a:p>
            <a:pPr marL="0" indent="0">
              <a:buNone/>
            </a:pPr>
            <a:r>
              <a:rPr lang="en-US" dirty="0" smtClean="0"/>
              <a:t>23</a:t>
            </a:r>
            <a:endParaRPr lang="en-US" dirty="0"/>
          </a:p>
        </p:txBody>
      </p:sp>
    </p:spTree>
    <p:extLst>
      <p:ext uri="{BB962C8B-B14F-4D97-AF65-F5344CB8AC3E}">
        <p14:creationId xmlns:p14="http://schemas.microsoft.com/office/powerpoint/2010/main" val="15581212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Sunni And Shia</a:t>
            </a:r>
            <a:endParaRPr lang="en-US" dirty="0"/>
          </a:p>
        </p:txBody>
      </p:sp>
      <p:sp>
        <p:nvSpPr>
          <p:cNvPr id="3" name="Content Placeholder 2"/>
          <p:cNvSpPr>
            <a:spLocks noGrp="1"/>
          </p:cNvSpPr>
          <p:nvPr>
            <p:ph idx="1"/>
          </p:nvPr>
        </p:nvSpPr>
        <p:spPr/>
        <p:txBody>
          <a:bodyPr>
            <a:normAutofit/>
          </a:bodyPr>
          <a:lstStyle/>
          <a:p>
            <a:pPr marL="0" indent="0">
              <a:buNone/>
            </a:pPr>
            <a:r>
              <a:rPr lang="en-US" dirty="0"/>
              <a:t/>
            </a:r>
            <a:br>
              <a:rPr lang="en-US" dirty="0"/>
            </a:br>
            <a:endParaRPr lang="en-US" dirty="0"/>
          </a:p>
          <a:p>
            <a:pPr marL="0" indent="0">
              <a:buNone/>
            </a:pPr>
            <a:endParaRPr lang="en-US" dirty="0"/>
          </a:p>
        </p:txBody>
      </p:sp>
      <p:pic>
        <p:nvPicPr>
          <p:cNvPr id="1026" name="Picture 2" descr="\\prdshome30-31\home\31\314\31400244\My Documents\My Pictures\edu_venn_diagram_blan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232535"/>
            <a:ext cx="7907495" cy="379666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667000" y="1395778"/>
            <a:ext cx="1066800" cy="523220"/>
          </a:xfrm>
          <a:prstGeom prst="rect">
            <a:avLst/>
          </a:prstGeom>
          <a:noFill/>
        </p:spPr>
        <p:txBody>
          <a:bodyPr wrap="square" rtlCol="0">
            <a:spAutoFit/>
          </a:bodyPr>
          <a:lstStyle/>
          <a:p>
            <a:r>
              <a:rPr lang="en-US" sz="2800" dirty="0" smtClean="0">
                <a:solidFill>
                  <a:prstClr val="black"/>
                </a:solidFill>
              </a:rPr>
              <a:t>Sunni</a:t>
            </a:r>
            <a:endParaRPr lang="en-US" sz="2000" dirty="0">
              <a:solidFill>
                <a:prstClr val="black"/>
              </a:solidFill>
            </a:endParaRPr>
          </a:p>
        </p:txBody>
      </p:sp>
      <p:sp>
        <p:nvSpPr>
          <p:cNvPr id="5" name="TextBox 4"/>
          <p:cNvSpPr txBox="1"/>
          <p:nvPr/>
        </p:nvSpPr>
        <p:spPr>
          <a:xfrm>
            <a:off x="5410200" y="1471136"/>
            <a:ext cx="792205" cy="523220"/>
          </a:xfrm>
          <a:prstGeom prst="rect">
            <a:avLst/>
          </a:prstGeom>
          <a:noFill/>
        </p:spPr>
        <p:txBody>
          <a:bodyPr wrap="none" rtlCol="0">
            <a:spAutoFit/>
          </a:bodyPr>
          <a:lstStyle/>
          <a:p>
            <a:r>
              <a:rPr lang="en-US" sz="2800" dirty="0" smtClean="0">
                <a:solidFill>
                  <a:prstClr val="black"/>
                </a:solidFill>
              </a:rPr>
              <a:t>Shia</a:t>
            </a:r>
            <a:endParaRPr lang="en-US" sz="2800" dirty="0">
              <a:solidFill>
                <a:prstClr val="black"/>
              </a:solidFill>
            </a:endParaRPr>
          </a:p>
        </p:txBody>
      </p:sp>
      <p:sp>
        <p:nvSpPr>
          <p:cNvPr id="6" name="TextBox 5"/>
          <p:cNvSpPr txBox="1"/>
          <p:nvPr/>
        </p:nvSpPr>
        <p:spPr>
          <a:xfrm>
            <a:off x="4267199" y="1840468"/>
            <a:ext cx="700833" cy="369332"/>
          </a:xfrm>
          <a:prstGeom prst="rect">
            <a:avLst/>
          </a:prstGeom>
          <a:noFill/>
        </p:spPr>
        <p:txBody>
          <a:bodyPr wrap="none" rtlCol="0">
            <a:spAutoFit/>
          </a:bodyPr>
          <a:lstStyle/>
          <a:p>
            <a:r>
              <a:rPr lang="en-US" dirty="0" smtClean="0">
                <a:solidFill>
                  <a:prstClr val="black"/>
                </a:solidFill>
              </a:rPr>
              <a:t>Same</a:t>
            </a:r>
            <a:endParaRPr lang="en-US" dirty="0">
              <a:solidFill>
                <a:prstClr val="black"/>
              </a:solidFill>
            </a:endParaRPr>
          </a:p>
        </p:txBody>
      </p:sp>
      <p:sp>
        <p:nvSpPr>
          <p:cNvPr id="7" name="TextBox 6"/>
          <p:cNvSpPr txBox="1"/>
          <p:nvPr/>
        </p:nvSpPr>
        <p:spPr>
          <a:xfrm>
            <a:off x="990600" y="2132855"/>
            <a:ext cx="1828800" cy="1200329"/>
          </a:xfrm>
          <a:prstGeom prst="rect">
            <a:avLst/>
          </a:prstGeom>
          <a:noFill/>
        </p:spPr>
        <p:txBody>
          <a:bodyPr wrap="square" rtlCol="0">
            <a:spAutoFit/>
          </a:bodyPr>
          <a:lstStyle/>
          <a:p>
            <a:r>
              <a:rPr lang="en-US" dirty="0" smtClean="0">
                <a:solidFill>
                  <a:prstClr val="black"/>
                </a:solidFill>
              </a:rPr>
              <a:t>The Sunni didn’t think caliphs had to be related to Muhammad.</a:t>
            </a:r>
            <a:endParaRPr lang="en-US" dirty="0">
              <a:solidFill>
                <a:prstClr val="black"/>
              </a:solidFill>
            </a:endParaRPr>
          </a:p>
        </p:txBody>
      </p:sp>
      <p:sp>
        <p:nvSpPr>
          <p:cNvPr id="8" name="TextBox 7"/>
          <p:cNvSpPr txBox="1"/>
          <p:nvPr/>
        </p:nvSpPr>
        <p:spPr>
          <a:xfrm flipH="1">
            <a:off x="6019799" y="1994356"/>
            <a:ext cx="2133599" cy="1477328"/>
          </a:xfrm>
          <a:prstGeom prst="rect">
            <a:avLst/>
          </a:prstGeom>
          <a:noFill/>
        </p:spPr>
        <p:txBody>
          <a:bodyPr wrap="square" rtlCol="0">
            <a:spAutoFit/>
          </a:bodyPr>
          <a:lstStyle/>
          <a:p>
            <a:r>
              <a:rPr lang="en-US" dirty="0" smtClean="0">
                <a:solidFill>
                  <a:prstClr val="black"/>
                </a:solidFill>
              </a:rPr>
              <a:t>The Shia thought that only Muhammad ‘s family could become caliphs</a:t>
            </a:r>
            <a:endParaRPr lang="en-US" dirty="0">
              <a:solidFill>
                <a:prstClr val="black"/>
              </a:solidFill>
            </a:endParaRPr>
          </a:p>
        </p:txBody>
      </p:sp>
      <p:sp>
        <p:nvSpPr>
          <p:cNvPr id="9" name="TextBox 8"/>
          <p:cNvSpPr txBox="1"/>
          <p:nvPr/>
        </p:nvSpPr>
        <p:spPr>
          <a:xfrm>
            <a:off x="3776971" y="2281224"/>
            <a:ext cx="1861829" cy="1477328"/>
          </a:xfrm>
          <a:prstGeom prst="rect">
            <a:avLst/>
          </a:prstGeom>
          <a:noFill/>
        </p:spPr>
        <p:txBody>
          <a:bodyPr wrap="square" rtlCol="0">
            <a:spAutoFit/>
          </a:bodyPr>
          <a:lstStyle/>
          <a:p>
            <a:r>
              <a:rPr lang="en-US" dirty="0" smtClean="0">
                <a:solidFill>
                  <a:prstClr val="black"/>
                </a:solidFill>
              </a:rPr>
              <a:t>Same God, Allah</a:t>
            </a:r>
          </a:p>
          <a:p>
            <a:r>
              <a:rPr lang="en-US" dirty="0" smtClean="0">
                <a:solidFill>
                  <a:prstClr val="black"/>
                </a:solidFill>
              </a:rPr>
              <a:t>Same Prophets, Muhammad</a:t>
            </a:r>
          </a:p>
          <a:p>
            <a:r>
              <a:rPr lang="en-US" dirty="0" smtClean="0">
                <a:solidFill>
                  <a:prstClr val="black"/>
                </a:solidFill>
              </a:rPr>
              <a:t>Same holy book, Qur’an.</a:t>
            </a:r>
            <a:endParaRPr lang="en-US" dirty="0">
              <a:solidFill>
                <a:prstClr val="black"/>
              </a:solidFill>
            </a:endParaRPr>
          </a:p>
        </p:txBody>
      </p:sp>
      <p:sp>
        <p:nvSpPr>
          <p:cNvPr id="10" name="TextBox 9"/>
          <p:cNvSpPr txBox="1"/>
          <p:nvPr/>
        </p:nvSpPr>
        <p:spPr>
          <a:xfrm>
            <a:off x="661916" y="5029200"/>
            <a:ext cx="8458200" cy="1754326"/>
          </a:xfrm>
          <a:prstGeom prst="rect">
            <a:avLst/>
          </a:prstGeom>
          <a:noFill/>
        </p:spPr>
        <p:txBody>
          <a:bodyPr wrap="square" rtlCol="0">
            <a:spAutoFit/>
          </a:bodyPr>
          <a:lstStyle/>
          <a:p>
            <a:pPr algn="ctr"/>
            <a:r>
              <a:rPr lang="en-US" dirty="0" smtClean="0">
                <a:solidFill>
                  <a:prstClr val="black"/>
                </a:solidFill>
              </a:rPr>
              <a:t>The current population of the Sunni is about 940 million people. The current population </a:t>
            </a:r>
          </a:p>
          <a:p>
            <a:pPr algn="ctr"/>
            <a:r>
              <a:rPr lang="en-US" dirty="0" smtClean="0">
                <a:solidFill>
                  <a:prstClr val="black"/>
                </a:solidFill>
              </a:rPr>
              <a:t>of the Shia is 120 million people. The Sunni is 90% of Muslims and the Shia is 10% of Muslims. </a:t>
            </a:r>
          </a:p>
          <a:p>
            <a:endParaRPr lang="en-US" dirty="0" smtClean="0">
              <a:solidFill>
                <a:prstClr val="black"/>
              </a:solidFill>
            </a:endParaRPr>
          </a:p>
          <a:p>
            <a:endParaRPr lang="en-US" dirty="0">
              <a:solidFill>
                <a:prstClr val="black"/>
              </a:solidFill>
            </a:endParaRPr>
          </a:p>
          <a:p>
            <a:endParaRPr lang="en-US" dirty="0" smtClean="0">
              <a:solidFill>
                <a:prstClr val="black"/>
              </a:solidFill>
            </a:endParaRPr>
          </a:p>
        </p:txBody>
      </p:sp>
    </p:spTree>
    <p:extLst>
      <p:ext uri="{BB962C8B-B14F-4D97-AF65-F5344CB8AC3E}">
        <p14:creationId xmlns:p14="http://schemas.microsoft.com/office/powerpoint/2010/main" val="30040725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Israeli and Palestinian Conflict</a:t>
            </a:r>
            <a:endParaRPr lang="en-US" dirty="0"/>
          </a:p>
        </p:txBody>
      </p:sp>
      <p:sp>
        <p:nvSpPr>
          <p:cNvPr id="3" name="Content Placeholder 2"/>
          <p:cNvSpPr>
            <a:spLocks noGrp="1"/>
          </p:cNvSpPr>
          <p:nvPr>
            <p:ph idx="1"/>
          </p:nvPr>
        </p:nvSpPr>
        <p:spPr/>
        <p:txBody>
          <a:bodyPr/>
          <a:lstStyle/>
          <a:p>
            <a:pPr>
              <a:buFont typeface="Wingdings" pitchFamily="2" charset="2"/>
              <a:buChar char="Ø"/>
            </a:pPr>
            <a:r>
              <a:rPr lang="en-US" sz="2400" dirty="0" smtClean="0"/>
              <a:t> Today, Islam is in turmoil. </a:t>
            </a:r>
          </a:p>
          <a:p>
            <a:pPr>
              <a:buFont typeface="Wingdings" pitchFamily="2" charset="2"/>
              <a:buChar char="Ø"/>
            </a:pPr>
            <a:r>
              <a:rPr lang="en-US" sz="2400" dirty="0"/>
              <a:t> </a:t>
            </a:r>
            <a:r>
              <a:rPr lang="en-US" sz="2400" dirty="0" smtClean="0"/>
              <a:t>The Palestinians and Jews are fighting about the holy city, Jerusalem.</a:t>
            </a:r>
          </a:p>
          <a:p>
            <a:pPr>
              <a:buFont typeface="Wingdings" pitchFamily="2" charset="2"/>
              <a:buChar char="Ø"/>
            </a:pPr>
            <a:r>
              <a:rPr lang="en-US" sz="2400" dirty="0"/>
              <a:t> </a:t>
            </a:r>
            <a:r>
              <a:rPr lang="en-US" sz="2400" dirty="0" smtClean="0"/>
              <a:t>The Jews have been invading into the Palestinian land.</a:t>
            </a:r>
          </a:p>
          <a:p>
            <a:pPr>
              <a:buFont typeface="Wingdings" pitchFamily="2" charset="2"/>
              <a:buChar char="Ø"/>
            </a:pPr>
            <a:r>
              <a:rPr lang="en-US" sz="2400" dirty="0"/>
              <a:t> </a:t>
            </a:r>
            <a:r>
              <a:rPr lang="en-US" sz="2400" dirty="0" smtClean="0"/>
              <a:t>The WWII was around this time, so this had a lot of effect on the Jews.</a:t>
            </a:r>
          </a:p>
          <a:p>
            <a:pPr marL="0" indent="0">
              <a:buNone/>
            </a:pP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3962400"/>
            <a:ext cx="381000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41583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 y="12192"/>
            <a:ext cx="9144000" cy="6845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73470"/>
            <a:ext cx="8229600" cy="792162"/>
          </a:xfrm>
        </p:spPr>
        <p:txBody>
          <a:bodyPr/>
          <a:lstStyle/>
          <a:p>
            <a:r>
              <a:rPr lang="en-US" dirty="0" smtClean="0">
                <a:solidFill>
                  <a:srgbClr val="FF0000"/>
                </a:solidFill>
              </a:rPr>
              <a:t>Islam Today</a:t>
            </a:r>
            <a:endParaRPr lang="en-US" dirty="0">
              <a:solidFill>
                <a:srgbClr val="FF0000"/>
              </a:solidFill>
            </a:endParaRPr>
          </a:p>
        </p:txBody>
      </p:sp>
      <p:sp>
        <p:nvSpPr>
          <p:cNvPr id="3" name="Content Placeholder 2"/>
          <p:cNvSpPr>
            <a:spLocks noGrp="1"/>
          </p:cNvSpPr>
          <p:nvPr>
            <p:ph idx="1"/>
          </p:nvPr>
        </p:nvSpPr>
        <p:spPr>
          <a:xfrm>
            <a:off x="457200" y="914400"/>
            <a:ext cx="8229600" cy="3505200"/>
          </a:xfrm>
        </p:spPr>
        <p:txBody>
          <a:bodyPr/>
          <a:lstStyle/>
          <a:p>
            <a:r>
              <a:rPr lang="en-US" dirty="0" smtClean="0">
                <a:solidFill>
                  <a:srgbClr val="FF0000"/>
                </a:solidFill>
              </a:rPr>
              <a:t>They are portrayed as terrorists and poor peasants. </a:t>
            </a:r>
          </a:p>
          <a:p>
            <a:r>
              <a:rPr lang="en-US" dirty="0" smtClean="0">
                <a:solidFill>
                  <a:srgbClr val="FF0000"/>
                </a:solidFill>
              </a:rPr>
              <a:t>They are only important because they have a steady supply of oil in their country.</a:t>
            </a:r>
          </a:p>
          <a:p>
            <a:r>
              <a:rPr lang="en-US" dirty="0" smtClean="0">
                <a:solidFill>
                  <a:srgbClr val="FF0000"/>
                </a:solidFill>
              </a:rPr>
              <a:t>American troops think they are a threat to our nation.</a:t>
            </a:r>
            <a:endParaRPr lang="en-US" dirty="0">
              <a:solidFill>
                <a:srgbClr val="FF0000"/>
              </a:solidFill>
              <a:hlinkClick r:id="rId3"/>
            </a:endParaRPr>
          </a:p>
          <a:p>
            <a:endParaRPr lang="en-US" dirty="0"/>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3810000"/>
            <a:ext cx="3562662"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11240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Of Women in Islam</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The Qur’an states that women and men are equal.</a:t>
            </a:r>
          </a:p>
          <a:p>
            <a:pPr marL="0" indent="0">
              <a:buNone/>
            </a:pPr>
            <a:r>
              <a:rPr lang="en-US" dirty="0"/>
              <a:t> </a:t>
            </a:r>
            <a:r>
              <a:rPr lang="en-US" dirty="0" smtClean="0"/>
              <a:t>* Women have the right to refuse a husband.</a:t>
            </a:r>
          </a:p>
          <a:p>
            <a:pPr marL="0" indent="0">
              <a:buNone/>
            </a:pPr>
            <a:r>
              <a:rPr lang="en-US" dirty="0"/>
              <a:t> </a:t>
            </a:r>
            <a:r>
              <a:rPr lang="en-US" dirty="0" smtClean="0"/>
              <a:t>* The Qur’an also states that women have rights if they are divorced by their husband.</a:t>
            </a:r>
          </a:p>
          <a:p>
            <a:pPr marL="0" indent="0">
              <a:buNone/>
            </a:pPr>
            <a:r>
              <a:rPr lang="en-US" dirty="0"/>
              <a:t> </a:t>
            </a:r>
            <a:r>
              <a:rPr lang="en-US" dirty="0" smtClean="0"/>
              <a:t>* Women have a right to divorce in certain cases.</a:t>
            </a:r>
          </a:p>
          <a:p>
            <a:pPr marL="0" indent="0">
              <a:buNone/>
            </a:pPr>
            <a:r>
              <a:rPr lang="en-US" dirty="0"/>
              <a:t> </a:t>
            </a:r>
            <a:r>
              <a:rPr lang="en-US" dirty="0" smtClean="0"/>
              <a:t>* Women have the right to own or inherit property.</a:t>
            </a:r>
          </a:p>
          <a:p>
            <a:endParaRPr lang="en-US" dirty="0"/>
          </a:p>
        </p:txBody>
      </p:sp>
    </p:spTree>
    <p:extLst>
      <p:ext uri="{BB962C8B-B14F-4D97-AF65-F5344CB8AC3E}">
        <p14:creationId xmlns:p14="http://schemas.microsoft.com/office/powerpoint/2010/main" val="9923476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Picture Credits</a:t>
            </a:r>
            <a:endParaRPr lang="en-US" dirty="0"/>
          </a:p>
        </p:txBody>
      </p:sp>
      <p:sp>
        <p:nvSpPr>
          <p:cNvPr id="3" name="Content Placeholder 2"/>
          <p:cNvSpPr>
            <a:spLocks noGrp="1"/>
          </p:cNvSpPr>
          <p:nvPr>
            <p:ph idx="1"/>
          </p:nvPr>
        </p:nvSpPr>
        <p:spPr>
          <a:xfrm>
            <a:off x="304800" y="1554162"/>
            <a:ext cx="8686800" cy="5151438"/>
          </a:xfrm>
        </p:spPr>
        <p:txBody>
          <a:bodyPr>
            <a:normAutofit fontScale="55000" lnSpcReduction="20000"/>
          </a:bodyPr>
          <a:lstStyle/>
          <a:p>
            <a:pPr marL="0" indent="0">
              <a:buNone/>
            </a:pPr>
            <a:r>
              <a:rPr lang="en-US" sz="1800" dirty="0"/>
              <a:t>http://www.thenagain.info/webchron/islam/mohammadlife.html</a:t>
            </a:r>
          </a:p>
          <a:p>
            <a:pPr marL="0" indent="0">
              <a:buNone/>
            </a:pPr>
            <a:r>
              <a:rPr lang="en-US" sz="1800" dirty="0"/>
              <a:t>http://wikiislam.net/wiki/The_Timeline_of_Muhammad </a:t>
            </a:r>
          </a:p>
          <a:p>
            <a:pPr marL="0" indent="0">
              <a:buNone/>
            </a:pPr>
            <a:r>
              <a:rPr lang="en-US" sz="1800" dirty="0"/>
              <a:t>http://4molnars.blogspot.com/2009/01/next-week-calculus.html </a:t>
            </a:r>
          </a:p>
          <a:p>
            <a:pPr marL="0" indent="0">
              <a:buNone/>
            </a:pPr>
            <a:r>
              <a:rPr lang="en-US" sz="1800" dirty="0"/>
              <a:t>dandelionsalad.wordpress.com </a:t>
            </a:r>
          </a:p>
          <a:p>
            <a:pPr marL="0" indent="0">
              <a:buNone/>
            </a:pPr>
            <a:r>
              <a:rPr lang="en-US" sz="1800" dirty="0"/>
              <a:t>Travelblog.org</a:t>
            </a:r>
          </a:p>
          <a:p>
            <a:pPr marL="0" indent="0">
              <a:buNone/>
            </a:pPr>
            <a:r>
              <a:rPr lang="en-US" sz="1800" dirty="0"/>
              <a:t>Travel.state.gov</a:t>
            </a:r>
          </a:p>
          <a:p>
            <a:pPr marL="0" indent="0">
              <a:buNone/>
            </a:pPr>
            <a:r>
              <a:rPr lang="en-US" sz="1800" dirty="0"/>
              <a:t>Iasos.com</a:t>
            </a:r>
          </a:p>
          <a:p>
            <a:pPr marL="0" indent="0">
              <a:buNone/>
            </a:pPr>
            <a:r>
              <a:rPr lang="en-US" sz="1800" dirty="0"/>
              <a:t>Cityknown.com</a:t>
            </a:r>
          </a:p>
          <a:p>
            <a:pPr marL="0" indent="0">
              <a:buNone/>
            </a:pPr>
            <a:r>
              <a:rPr lang="en-US" sz="1800" dirty="0"/>
              <a:t>Ucg.org</a:t>
            </a:r>
          </a:p>
          <a:p>
            <a:pPr marL="0" indent="0">
              <a:buNone/>
            </a:pPr>
            <a:r>
              <a:rPr lang="en-US" sz="1800" dirty="0"/>
              <a:t>Shutterstock.com</a:t>
            </a:r>
          </a:p>
          <a:p>
            <a:pPr marL="0" indent="0">
              <a:buNone/>
            </a:pPr>
            <a:r>
              <a:rPr lang="en-US" sz="1800" dirty="0"/>
              <a:t>Answers.com</a:t>
            </a:r>
          </a:p>
          <a:p>
            <a:pPr marL="0" indent="0">
              <a:buNone/>
            </a:pPr>
            <a:r>
              <a:rPr lang="en-US" sz="1800" dirty="0"/>
              <a:t>Math.pppst.com</a:t>
            </a:r>
          </a:p>
          <a:p>
            <a:pPr marL="0" indent="0">
              <a:buNone/>
            </a:pPr>
            <a:r>
              <a:rPr lang="en-US" sz="1800" dirty="0"/>
              <a:t>Astrolabes.org</a:t>
            </a:r>
          </a:p>
          <a:p>
            <a:pPr marL="0" indent="0">
              <a:buNone/>
            </a:pPr>
            <a:r>
              <a:rPr lang="en-US" sz="1800" dirty="0"/>
              <a:t>En.wikipedia.org</a:t>
            </a:r>
          </a:p>
          <a:p>
            <a:pPr marL="0" indent="0">
              <a:buNone/>
            </a:pPr>
            <a:r>
              <a:rPr lang="en-US" sz="1800" dirty="0"/>
              <a:t>Ebooksarchive.wordpresworldreligionswiki7.wikispaces.com</a:t>
            </a:r>
          </a:p>
          <a:p>
            <a:pPr marL="0" indent="0">
              <a:buNone/>
            </a:pPr>
            <a:r>
              <a:rPr lang="en-US" sz="1800" dirty="0" smtClean="0"/>
              <a:t>ottoman-traders.com</a:t>
            </a:r>
            <a:endParaRPr lang="en-US" sz="1800" dirty="0"/>
          </a:p>
          <a:p>
            <a:pPr marL="0" indent="0">
              <a:buNone/>
            </a:pPr>
            <a:r>
              <a:rPr lang="en-US" sz="1800" dirty="0"/>
              <a:t>paradoxplace.com</a:t>
            </a:r>
          </a:p>
          <a:p>
            <a:pPr marL="0" indent="0">
              <a:buNone/>
            </a:pPr>
            <a:r>
              <a:rPr lang="en-US" sz="1800" dirty="0" smtClean="0"/>
              <a:t>groundnotes.wordpress.com</a:t>
            </a:r>
            <a:endParaRPr lang="en-US" sz="1800" dirty="0"/>
          </a:p>
          <a:p>
            <a:pPr marL="0" indent="0">
              <a:buNone/>
            </a:pPr>
            <a:r>
              <a:rPr lang="en-US" sz="1800" dirty="0"/>
              <a:t>youth.com.pk</a:t>
            </a:r>
          </a:p>
          <a:p>
            <a:pPr marL="0" indent="0">
              <a:buNone/>
            </a:pPr>
            <a:r>
              <a:rPr lang="en-US" sz="1800" dirty="0"/>
              <a:t>kids.britannica.com</a:t>
            </a:r>
          </a:p>
          <a:p>
            <a:pPr marL="0" indent="0">
              <a:buNone/>
            </a:pPr>
            <a:r>
              <a:rPr lang="en-US" sz="1800" dirty="0" smtClean="0"/>
              <a:t>worldofjudaica.com</a:t>
            </a:r>
          </a:p>
          <a:p>
            <a:pPr marL="0" indent="0">
              <a:buNone/>
            </a:pPr>
            <a:r>
              <a:rPr lang="en-US" sz="1800" dirty="0" smtClean="0"/>
              <a:t>en.wikipedia.org</a:t>
            </a:r>
          </a:p>
          <a:p>
            <a:pPr marL="0" indent="0">
              <a:buNone/>
            </a:pPr>
            <a:r>
              <a:rPr lang="en-US" sz="1800" dirty="0" smtClean="0"/>
              <a:t>uhs.net</a:t>
            </a:r>
          </a:p>
          <a:p>
            <a:pPr marL="0" indent="0">
              <a:buNone/>
            </a:pPr>
            <a:r>
              <a:rPr lang="en-US" sz="1800" dirty="0" smtClean="0"/>
              <a:t>lasvegastattoodesigns.weebly.com</a:t>
            </a:r>
          </a:p>
          <a:p>
            <a:pPr marL="0" indent="0">
              <a:buNone/>
            </a:pPr>
            <a:r>
              <a:rPr lang="en-US" sz="1800" dirty="0" smtClean="0"/>
              <a:t>commons.wikimedia.org</a:t>
            </a:r>
          </a:p>
          <a:p>
            <a:pPr marL="0" indent="0">
              <a:buNone/>
            </a:pPr>
            <a:r>
              <a:rPr lang="en-US" sz="1800" dirty="0" smtClean="0"/>
              <a:t>thehackernews.com</a:t>
            </a:r>
          </a:p>
          <a:p>
            <a:pPr marL="0" indent="0">
              <a:buNone/>
            </a:pPr>
            <a:r>
              <a:rPr lang="en-US" sz="1800" dirty="0" smtClean="0"/>
              <a:t>etftrends.com</a:t>
            </a:r>
          </a:p>
          <a:p>
            <a:pPr marL="0" indent="0">
              <a:buNone/>
            </a:pPr>
            <a:r>
              <a:rPr lang="en-US" sz="1800" dirty="0" smtClean="0"/>
              <a:t>new-muslims.info</a:t>
            </a:r>
          </a:p>
          <a:p>
            <a:pPr marL="0" indent="0">
              <a:buNone/>
            </a:pPr>
            <a:r>
              <a:rPr lang="en-US" sz="1800" dirty="0" smtClean="0"/>
              <a:t>lifeofmuslim.com</a:t>
            </a:r>
          </a:p>
          <a:p>
            <a:pPr marL="0" indent="0">
              <a:buNone/>
            </a:pPr>
            <a:r>
              <a:rPr lang="en-US" sz="1800" dirty="0" smtClean="0"/>
              <a:t>theheartlinknetwork.com</a:t>
            </a:r>
          </a:p>
          <a:p>
            <a:pPr marL="0" indent="0">
              <a:buNone/>
            </a:pPr>
            <a:r>
              <a:rPr lang="en-US" sz="1600" dirty="0" smtClean="0"/>
              <a:t>bikyamasr.com</a:t>
            </a:r>
          </a:p>
          <a:p>
            <a:pPr marL="0" indent="0">
              <a:buNone/>
            </a:pPr>
            <a:r>
              <a:rPr lang="en-US" sz="1600" dirty="0"/>
              <a:t>in-islam.com</a:t>
            </a:r>
            <a:endParaRPr lang="en-US" sz="1800" dirty="0"/>
          </a:p>
          <a:p>
            <a:pPr marL="0" indent="0">
              <a:buNone/>
            </a:pPr>
            <a:endParaRPr lang="en-US" sz="1600" dirty="0" smtClean="0"/>
          </a:p>
          <a:p>
            <a:pPr marL="0" indent="0">
              <a:buNone/>
            </a:pPr>
            <a:endParaRPr lang="en-US" sz="1400" dirty="0"/>
          </a:p>
          <a:p>
            <a:pPr marL="0" indent="0">
              <a:buNone/>
            </a:pPr>
            <a:endParaRPr lang="en-US" dirty="0"/>
          </a:p>
        </p:txBody>
      </p:sp>
    </p:spTree>
    <p:extLst>
      <p:ext uri="{BB962C8B-B14F-4D97-AF65-F5344CB8AC3E}">
        <p14:creationId xmlns:p14="http://schemas.microsoft.com/office/powerpoint/2010/main" val="8433213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274638"/>
            <a:ext cx="8229600" cy="868362"/>
          </a:xfrm>
        </p:spPr>
        <p:txBody>
          <a:bodyPr/>
          <a:lstStyle/>
          <a:p>
            <a:r>
              <a:rPr lang="en-US" dirty="0" smtClean="0">
                <a:solidFill>
                  <a:schemeClr val="bg1"/>
                </a:solidFill>
              </a:rPr>
              <a:t>The Geography of Arabia</a:t>
            </a:r>
            <a:endParaRPr lang="en-US" dirty="0">
              <a:solidFill>
                <a:schemeClr val="bg1"/>
              </a:solidFill>
            </a:endParaRPr>
          </a:p>
        </p:txBody>
      </p:sp>
      <p:sp>
        <p:nvSpPr>
          <p:cNvPr id="3" name="Text Placeholder 2"/>
          <p:cNvSpPr>
            <a:spLocks noGrp="1"/>
          </p:cNvSpPr>
          <p:nvPr>
            <p:ph type="body" idx="1"/>
          </p:nvPr>
        </p:nvSpPr>
        <p:spPr>
          <a:xfrm>
            <a:off x="533400" y="990600"/>
            <a:ext cx="4040188" cy="639762"/>
          </a:xfrm>
        </p:spPr>
        <p:txBody>
          <a:bodyPr/>
          <a:lstStyle/>
          <a:p>
            <a:r>
              <a:rPr lang="en-US" dirty="0" smtClean="0">
                <a:solidFill>
                  <a:schemeClr val="bg1"/>
                </a:solidFill>
              </a:rPr>
              <a:t>My life in Arabia</a:t>
            </a:r>
            <a:endParaRPr lang="en-US" dirty="0">
              <a:solidFill>
                <a:schemeClr val="bg1"/>
              </a:solidFill>
            </a:endParaRPr>
          </a:p>
        </p:txBody>
      </p:sp>
      <p:sp>
        <p:nvSpPr>
          <p:cNvPr id="5" name="Text Placeholder 4"/>
          <p:cNvSpPr>
            <a:spLocks noGrp="1"/>
          </p:cNvSpPr>
          <p:nvPr>
            <p:ph type="body" sz="half" idx="3"/>
          </p:nvPr>
        </p:nvSpPr>
        <p:spPr>
          <a:xfrm>
            <a:off x="4648200" y="914400"/>
            <a:ext cx="4041775" cy="639762"/>
          </a:xfrm>
        </p:spPr>
        <p:txBody>
          <a:bodyPr/>
          <a:lstStyle/>
          <a:p>
            <a:r>
              <a:rPr lang="en-US" dirty="0" smtClean="0">
                <a:solidFill>
                  <a:schemeClr val="bg1"/>
                </a:solidFill>
              </a:rPr>
              <a:t>Map of Arabia</a:t>
            </a:r>
            <a:endParaRPr lang="en-US" dirty="0">
              <a:solidFill>
                <a:schemeClr val="bg1"/>
              </a:solidFill>
            </a:endParaRPr>
          </a:p>
        </p:txBody>
      </p:sp>
      <p:sp>
        <p:nvSpPr>
          <p:cNvPr id="4" name="Content Placeholder 3"/>
          <p:cNvSpPr>
            <a:spLocks noGrp="1"/>
          </p:cNvSpPr>
          <p:nvPr>
            <p:ph sz="quarter" idx="2"/>
          </p:nvPr>
        </p:nvSpPr>
        <p:spPr>
          <a:xfrm>
            <a:off x="381000" y="1676400"/>
            <a:ext cx="4419600" cy="5029200"/>
          </a:xfrm>
        </p:spPr>
        <p:txBody>
          <a:bodyPr>
            <a:normAutofit lnSpcReduction="10000"/>
          </a:bodyPr>
          <a:lstStyle/>
          <a:p>
            <a:pPr marL="0" indent="0">
              <a:buNone/>
            </a:pPr>
            <a:r>
              <a:rPr lang="en-US" dirty="0" smtClean="0">
                <a:solidFill>
                  <a:schemeClr val="bg1"/>
                </a:solidFill>
              </a:rPr>
              <a:t>Dear R’ Khablii,</a:t>
            </a:r>
            <a:endParaRPr lang="en-US" dirty="0">
              <a:solidFill>
                <a:schemeClr val="bg1"/>
              </a:solidFill>
            </a:endParaRPr>
          </a:p>
          <a:p>
            <a:pPr marL="0" indent="0">
              <a:buNone/>
            </a:pPr>
            <a:r>
              <a:rPr lang="en-US" dirty="0" smtClean="0">
                <a:solidFill>
                  <a:schemeClr val="bg1"/>
                </a:solidFill>
              </a:rPr>
              <a:t>Life in Arabia is hot and dry. It’s so very hard to stay cool all times of the year here. I wonder how you are doing running that new caravan business brother. Mother and father want me to stay here in Mecca, until I am old enough to venture out into the desert and see new places. How is  Asia though? I’ve always wanted to go there. Send a letter back as soon as you can!</a:t>
            </a:r>
          </a:p>
          <a:p>
            <a:pPr marL="0" indent="0">
              <a:buNone/>
            </a:pPr>
            <a:r>
              <a:rPr lang="en-US" dirty="0" smtClean="0">
                <a:solidFill>
                  <a:schemeClr val="bg1"/>
                </a:solidFill>
              </a:rPr>
              <a:t>                               Sincerely, Ali</a:t>
            </a:r>
            <a:endParaRPr lang="en-US" dirty="0">
              <a:solidFill>
                <a:schemeClr val="bg1"/>
              </a:solidFill>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199" y="1752600"/>
            <a:ext cx="3479223"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05478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855"/>
            <a:ext cx="917170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0"/>
            <a:ext cx="8229600" cy="762000"/>
          </a:xfrm>
        </p:spPr>
        <p:txBody>
          <a:bodyPr/>
          <a:lstStyle/>
          <a:p>
            <a:r>
              <a:rPr lang="en-US" dirty="0" smtClean="0">
                <a:solidFill>
                  <a:schemeClr val="bg1"/>
                </a:solidFill>
              </a:rPr>
              <a:t>The Geography of Arabia (Cont.)</a:t>
            </a:r>
            <a:endParaRPr lang="en-US" dirty="0">
              <a:solidFill>
                <a:schemeClr val="bg1"/>
              </a:solidFill>
            </a:endParaRPr>
          </a:p>
        </p:txBody>
      </p:sp>
      <p:sp>
        <p:nvSpPr>
          <p:cNvPr id="3" name="Text Placeholder 2"/>
          <p:cNvSpPr>
            <a:spLocks noGrp="1"/>
          </p:cNvSpPr>
          <p:nvPr>
            <p:ph type="body" idx="1"/>
          </p:nvPr>
        </p:nvSpPr>
        <p:spPr>
          <a:xfrm>
            <a:off x="381000" y="762000"/>
            <a:ext cx="4040188" cy="639762"/>
          </a:xfrm>
        </p:spPr>
        <p:txBody>
          <a:bodyPr/>
          <a:lstStyle/>
          <a:p>
            <a:r>
              <a:rPr lang="en-US" dirty="0" smtClean="0">
                <a:solidFill>
                  <a:schemeClr val="bg1"/>
                </a:solidFill>
              </a:rPr>
              <a:t>My life in Arabia (cont.)</a:t>
            </a:r>
            <a:endParaRPr lang="en-US" dirty="0">
              <a:solidFill>
                <a:schemeClr val="bg1"/>
              </a:solidFill>
            </a:endParaRPr>
          </a:p>
        </p:txBody>
      </p:sp>
      <p:sp>
        <p:nvSpPr>
          <p:cNvPr id="4" name="Content Placeholder 3"/>
          <p:cNvSpPr>
            <a:spLocks noGrp="1"/>
          </p:cNvSpPr>
          <p:nvPr>
            <p:ph sz="quarter" idx="2"/>
          </p:nvPr>
        </p:nvSpPr>
        <p:spPr>
          <a:xfrm>
            <a:off x="381000" y="1295400"/>
            <a:ext cx="4040188" cy="5562600"/>
          </a:xfrm>
        </p:spPr>
        <p:txBody>
          <a:bodyPr>
            <a:normAutofit/>
          </a:bodyPr>
          <a:lstStyle/>
          <a:p>
            <a:pPr marL="0" indent="0">
              <a:buNone/>
            </a:pPr>
            <a:r>
              <a:rPr lang="en-US" dirty="0">
                <a:solidFill>
                  <a:schemeClr val="bg1"/>
                </a:solidFill>
              </a:rPr>
              <a:t>Dear R’ </a:t>
            </a:r>
            <a:r>
              <a:rPr lang="en-US" dirty="0" smtClean="0">
                <a:solidFill>
                  <a:schemeClr val="bg1"/>
                </a:solidFill>
              </a:rPr>
              <a:t>Khablii,</a:t>
            </a:r>
          </a:p>
          <a:p>
            <a:pPr marL="0" indent="0">
              <a:buNone/>
            </a:pPr>
            <a:r>
              <a:rPr lang="en-US" dirty="0" smtClean="0">
                <a:solidFill>
                  <a:schemeClr val="bg1"/>
                </a:solidFill>
              </a:rPr>
              <a:t>Today I went to the local souk with mother. The foods here taste so bland, but we don’t have salt to flavor it. Will you bring us some salt back from Africa? Me and father also went to an oasis nearby to get some fresh dates. The sand dunes I saw on the way there were also spectacular. Do you have any dunes where you are currently? Well, be safe!</a:t>
            </a:r>
          </a:p>
          <a:p>
            <a:pPr marL="0" indent="0">
              <a:buNone/>
            </a:pPr>
            <a:r>
              <a:rPr lang="en-US" dirty="0" smtClean="0">
                <a:solidFill>
                  <a:schemeClr val="bg1"/>
                </a:solidFill>
              </a:rPr>
              <a:t>                          Sincerely, Ali</a:t>
            </a:r>
            <a:endParaRPr lang="en-US" dirty="0">
              <a:solidFill>
                <a:schemeClr val="bg1"/>
              </a:solidFill>
            </a:endParaRPr>
          </a:p>
          <a:p>
            <a:pPr marL="0" indent="0">
              <a:buNone/>
            </a:pPr>
            <a:endParaRPr lang="en-US" dirty="0">
              <a:solidFill>
                <a:schemeClr val="bg1"/>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2164" y="3886200"/>
            <a:ext cx="3187412" cy="209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0771" y="990600"/>
            <a:ext cx="2950197"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99242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76200"/>
            <a:ext cx="8229600" cy="838200"/>
          </a:xfrm>
        </p:spPr>
        <p:txBody>
          <a:bodyPr/>
          <a:lstStyle/>
          <a:p>
            <a:r>
              <a:rPr lang="en-US" dirty="0" smtClean="0">
                <a:solidFill>
                  <a:schemeClr val="bg1"/>
                </a:solidFill>
              </a:rPr>
              <a:t>The Geography of Arabia (cont.)</a:t>
            </a:r>
            <a:endParaRPr lang="en-US" dirty="0">
              <a:solidFill>
                <a:schemeClr val="bg1"/>
              </a:solidFill>
            </a:endParaRPr>
          </a:p>
        </p:txBody>
      </p:sp>
      <p:sp>
        <p:nvSpPr>
          <p:cNvPr id="3" name="Text Placeholder 2"/>
          <p:cNvSpPr>
            <a:spLocks noGrp="1"/>
          </p:cNvSpPr>
          <p:nvPr>
            <p:ph type="body" idx="1"/>
          </p:nvPr>
        </p:nvSpPr>
        <p:spPr>
          <a:xfrm>
            <a:off x="511030" y="914400"/>
            <a:ext cx="4040188" cy="457200"/>
          </a:xfrm>
        </p:spPr>
        <p:txBody>
          <a:bodyPr/>
          <a:lstStyle/>
          <a:p>
            <a:r>
              <a:rPr lang="en-US" dirty="0" smtClean="0">
                <a:solidFill>
                  <a:schemeClr val="bg1"/>
                </a:solidFill>
              </a:rPr>
              <a:t>My life in Arabia (cont.)</a:t>
            </a:r>
            <a:endParaRPr lang="en-US" dirty="0">
              <a:solidFill>
                <a:schemeClr val="bg1"/>
              </a:solidFill>
            </a:endParaRPr>
          </a:p>
        </p:txBody>
      </p:sp>
      <p:sp>
        <p:nvSpPr>
          <p:cNvPr id="4" name="Content Placeholder 3"/>
          <p:cNvSpPr>
            <a:spLocks noGrp="1"/>
          </p:cNvSpPr>
          <p:nvPr>
            <p:ph sz="quarter" idx="2"/>
          </p:nvPr>
        </p:nvSpPr>
        <p:spPr>
          <a:xfrm>
            <a:off x="497176" y="1371600"/>
            <a:ext cx="4040188" cy="5486400"/>
          </a:xfrm>
        </p:spPr>
        <p:txBody>
          <a:bodyPr>
            <a:normAutofit lnSpcReduction="10000"/>
          </a:bodyPr>
          <a:lstStyle/>
          <a:p>
            <a:pPr marL="0" indent="0">
              <a:buNone/>
            </a:pPr>
            <a:r>
              <a:rPr lang="en-US" dirty="0">
                <a:solidFill>
                  <a:schemeClr val="bg1"/>
                </a:solidFill>
              </a:rPr>
              <a:t>R’ Khablii</a:t>
            </a:r>
            <a:r>
              <a:rPr lang="en-US" dirty="0" smtClean="0">
                <a:solidFill>
                  <a:schemeClr val="bg1"/>
                </a:solidFill>
              </a:rPr>
              <a:t>,</a:t>
            </a:r>
          </a:p>
          <a:p>
            <a:pPr marL="0" indent="0">
              <a:buNone/>
            </a:pPr>
            <a:r>
              <a:rPr lang="en-US" dirty="0" smtClean="0">
                <a:solidFill>
                  <a:schemeClr val="bg1"/>
                </a:solidFill>
              </a:rPr>
              <a:t>A person named Muhammad came to our city with some very socially awkward ideas about our </a:t>
            </a:r>
            <a:r>
              <a:rPr lang="en-US" dirty="0">
                <a:solidFill>
                  <a:schemeClr val="bg1"/>
                </a:solidFill>
              </a:rPr>
              <a:t> </a:t>
            </a:r>
            <a:r>
              <a:rPr lang="en-US" dirty="0" smtClean="0">
                <a:solidFill>
                  <a:schemeClr val="bg1"/>
                </a:solidFill>
              </a:rPr>
              <a:t>community. I heard the richer men finally ran  him out, but his beliefs are true. I do think that we should help those less fortunate than us. Anyways, father got lost in the desert. I fear for the worst that he has died to dehydration or starvation. I hope you are okay, though.</a:t>
            </a:r>
          </a:p>
          <a:p>
            <a:pPr marL="0" indent="0">
              <a:buNone/>
            </a:pPr>
            <a:r>
              <a:rPr lang="en-US" dirty="0">
                <a:solidFill>
                  <a:schemeClr val="bg1"/>
                </a:solidFill>
              </a:rPr>
              <a:t> </a:t>
            </a:r>
            <a:r>
              <a:rPr lang="en-US" dirty="0" smtClean="0">
                <a:solidFill>
                  <a:schemeClr val="bg1"/>
                </a:solidFill>
              </a:rPr>
              <a:t>                           Sincerely. Ali</a:t>
            </a:r>
            <a:endParaRPr lang="en-US" dirty="0">
              <a:solidFill>
                <a:schemeClr val="bg1"/>
              </a:solidFill>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6909" y="4038600"/>
            <a:ext cx="3431824" cy="2438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6854" y="1295399"/>
            <a:ext cx="3611933" cy="2566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98697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447800"/>
            <a:ext cx="1676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2145411"/>
            <a:ext cx="1809750"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455921"/>
            <a:ext cx="1269076"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1000" y="21336"/>
            <a:ext cx="1190625"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32932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7" y="-37570"/>
            <a:ext cx="9134988" cy="6895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5105400"/>
            <a:ext cx="1268413"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2133600"/>
            <a:ext cx="2105025"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83858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i="1" dirty="0">
              <a:solidFill>
                <a:srgbClr val="FF0000"/>
              </a:solidFill>
            </a:endParaRPr>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456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09600" y="457200"/>
            <a:ext cx="8001000" cy="923330"/>
          </a:xfrm>
          <a:prstGeom prst="rect">
            <a:avLst/>
          </a:prstGeom>
          <a:noFill/>
        </p:spPr>
        <p:txBody>
          <a:bodyPr wrap="square" rtlCol="0">
            <a:spAutoFit/>
          </a:bodyPr>
          <a:lstStyle/>
          <a:p>
            <a:pPr algn="ctr"/>
            <a:r>
              <a:rPr lang="en-US" sz="5400" b="1" dirty="0" smtClean="0"/>
              <a:t>The Five Pillars of Faith</a:t>
            </a:r>
            <a:endParaRPr lang="en-US" sz="5400" b="1" dirty="0"/>
          </a:p>
        </p:txBody>
      </p:sp>
      <p:sp>
        <p:nvSpPr>
          <p:cNvPr id="5" name="TextBox 4"/>
          <p:cNvSpPr txBox="1"/>
          <p:nvPr/>
        </p:nvSpPr>
        <p:spPr>
          <a:xfrm>
            <a:off x="76200" y="3048000"/>
            <a:ext cx="1981200" cy="3693319"/>
          </a:xfrm>
          <a:prstGeom prst="rect">
            <a:avLst/>
          </a:prstGeom>
          <a:solidFill>
            <a:schemeClr val="tx1"/>
          </a:solidFill>
        </p:spPr>
        <p:txBody>
          <a:bodyPr wrap="square" rtlCol="0">
            <a:spAutoFit/>
          </a:bodyPr>
          <a:lstStyle/>
          <a:p>
            <a:pPr algn="ctr"/>
            <a:r>
              <a:rPr lang="en-US" b="1" dirty="0" smtClean="0">
                <a:ln>
                  <a:solidFill>
                    <a:srgbClr val="FF0000"/>
                  </a:solidFill>
                </a:ln>
                <a:solidFill>
                  <a:srgbClr val="FF0000"/>
                </a:solidFill>
              </a:rPr>
              <a:t>Shahadah is the first pillar of faith. This pillar has all Muslims say there is no God but Allah and Muhammad is his prophet. This is a declaration of faith. All Muslims had to say this in order to become a Muslim.</a:t>
            </a:r>
            <a:endParaRPr lang="en-US" b="1" dirty="0">
              <a:ln>
                <a:solidFill>
                  <a:srgbClr val="FF0000"/>
                </a:solidFill>
              </a:ln>
              <a:solidFill>
                <a:srgbClr val="FF0000"/>
              </a:solidFill>
            </a:endParaRPr>
          </a:p>
        </p:txBody>
      </p:sp>
      <p:sp>
        <p:nvSpPr>
          <p:cNvPr id="6" name="TextBox 5"/>
          <p:cNvSpPr txBox="1"/>
          <p:nvPr/>
        </p:nvSpPr>
        <p:spPr>
          <a:xfrm>
            <a:off x="76200" y="2463225"/>
            <a:ext cx="1981200" cy="584775"/>
          </a:xfrm>
          <a:prstGeom prst="rect">
            <a:avLst/>
          </a:prstGeom>
          <a:noFill/>
        </p:spPr>
        <p:txBody>
          <a:bodyPr wrap="square" rtlCol="0">
            <a:spAutoFit/>
          </a:bodyPr>
          <a:lstStyle/>
          <a:p>
            <a:pPr algn="ctr"/>
            <a:r>
              <a:rPr lang="en-US" sz="3200" dirty="0" err="1" smtClean="0">
                <a:ln>
                  <a:solidFill>
                    <a:srgbClr val="FF0000"/>
                  </a:solidFill>
                </a:ln>
              </a:rPr>
              <a:t>Shahadah</a:t>
            </a:r>
            <a:r>
              <a:rPr lang="en-US" sz="3200" dirty="0" smtClean="0">
                <a:ln>
                  <a:solidFill>
                    <a:srgbClr val="FF0000"/>
                  </a:solidFill>
                </a:ln>
              </a:rPr>
              <a:t>   </a:t>
            </a:r>
            <a:endParaRPr lang="en-US" sz="3200" dirty="0">
              <a:ln>
                <a:solidFill>
                  <a:srgbClr val="FF0000"/>
                </a:solidFill>
              </a:ln>
            </a:endParaRPr>
          </a:p>
        </p:txBody>
      </p:sp>
      <p:sp>
        <p:nvSpPr>
          <p:cNvPr id="7" name="TextBox 6"/>
          <p:cNvSpPr txBox="1"/>
          <p:nvPr/>
        </p:nvSpPr>
        <p:spPr>
          <a:xfrm>
            <a:off x="2057400" y="3048000"/>
            <a:ext cx="1752600" cy="3693319"/>
          </a:xfrm>
          <a:prstGeom prst="rect">
            <a:avLst/>
          </a:prstGeom>
          <a:solidFill>
            <a:schemeClr val="tx1"/>
          </a:solidFill>
        </p:spPr>
        <p:txBody>
          <a:bodyPr wrap="square" rtlCol="0">
            <a:spAutoFit/>
          </a:bodyPr>
          <a:lstStyle/>
          <a:p>
            <a:pPr algn="ctr"/>
            <a:r>
              <a:rPr lang="en-US" b="1" dirty="0" smtClean="0">
                <a:ln>
                  <a:solidFill>
                    <a:srgbClr val="FF0000"/>
                  </a:solidFill>
                </a:ln>
                <a:solidFill>
                  <a:srgbClr val="FF0000"/>
                </a:solidFill>
              </a:rPr>
              <a:t>Salat is the second pillar of faith. This requires all Muslims to pray five times a day. Before sunrise, at midday, in late afternoon, right after sunset, and before going to bed.</a:t>
            </a:r>
            <a:endParaRPr lang="en-US" b="1" dirty="0">
              <a:ln>
                <a:solidFill>
                  <a:srgbClr val="FF0000"/>
                </a:solidFill>
              </a:ln>
              <a:solidFill>
                <a:srgbClr val="FF0000"/>
              </a:solidFill>
            </a:endParaRPr>
          </a:p>
        </p:txBody>
      </p:sp>
      <p:sp>
        <p:nvSpPr>
          <p:cNvPr id="8" name="TextBox 7"/>
          <p:cNvSpPr txBox="1"/>
          <p:nvPr/>
        </p:nvSpPr>
        <p:spPr>
          <a:xfrm>
            <a:off x="2294659" y="2463224"/>
            <a:ext cx="1125682" cy="584775"/>
          </a:xfrm>
          <a:prstGeom prst="rect">
            <a:avLst/>
          </a:prstGeom>
          <a:noFill/>
        </p:spPr>
        <p:txBody>
          <a:bodyPr wrap="square" rtlCol="0">
            <a:spAutoFit/>
          </a:bodyPr>
          <a:lstStyle/>
          <a:p>
            <a:r>
              <a:rPr lang="en-US" sz="3200" dirty="0" smtClean="0">
                <a:ln>
                  <a:solidFill>
                    <a:srgbClr val="FF0000"/>
                  </a:solidFill>
                </a:ln>
              </a:rPr>
              <a:t>Salat</a:t>
            </a:r>
            <a:endParaRPr lang="en-US" sz="3200" dirty="0">
              <a:ln>
                <a:solidFill>
                  <a:srgbClr val="FF0000"/>
                </a:solidFill>
              </a:ln>
            </a:endParaRPr>
          </a:p>
        </p:txBody>
      </p:sp>
      <p:sp>
        <p:nvSpPr>
          <p:cNvPr id="9" name="TextBox 8"/>
          <p:cNvSpPr txBox="1"/>
          <p:nvPr/>
        </p:nvSpPr>
        <p:spPr>
          <a:xfrm>
            <a:off x="3789218" y="3047999"/>
            <a:ext cx="1676400" cy="2308324"/>
          </a:xfrm>
          <a:prstGeom prst="rect">
            <a:avLst/>
          </a:prstGeom>
          <a:solidFill>
            <a:schemeClr val="tx1"/>
          </a:solidFill>
        </p:spPr>
        <p:txBody>
          <a:bodyPr wrap="square" rtlCol="0">
            <a:spAutoFit/>
          </a:bodyPr>
          <a:lstStyle/>
          <a:p>
            <a:pPr algn="ctr"/>
            <a:r>
              <a:rPr lang="en-US" b="1" dirty="0" smtClean="0">
                <a:ln>
                  <a:solidFill>
                    <a:srgbClr val="FF0000"/>
                  </a:solidFill>
                </a:ln>
                <a:solidFill>
                  <a:srgbClr val="FF0000"/>
                </a:solidFill>
              </a:rPr>
              <a:t>Zakat is the third pillar of faith. It tells Muslims to give to the poor and needy. This is a duty of all Muslims.</a:t>
            </a:r>
            <a:endParaRPr lang="en-US" b="1" dirty="0">
              <a:ln>
                <a:solidFill>
                  <a:srgbClr val="FF0000"/>
                </a:solidFill>
              </a:ln>
              <a:solidFill>
                <a:srgbClr val="FF0000"/>
              </a:solidFill>
            </a:endParaRPr>
          </a:p>
        </p:txBody>
      </p:sp>
      <p:sp>
        <p:nvSpPr>
          <p:cNvPr id="10" name="TextBox 9"/>
          <p:cNvSpPr txBox="1"/>
          <p:nvPr/>
        </p:nvSpPr>
        <p:spPr>
          <a:xfrm>
            <a:off x="3990108" y="2464898"/>
            <a:ext cx="1191491" cy="584775"/>
          </a:xfrm>
          <a:prstGeom prst="rect">
            <a:avLst/>
          </a:prstGeom>
          <a:noFill/>
        </p:spPr>
        <p:txBody>
          <a:bodyPr wrap="square" rtlCol="0">
            <a:spAutoFit/>
          </a:bodyPr>
          <a:lstStyle/>
          <a:p>
            <a:r>
              <a:rPr lang="en-US" sz="3200" dirty="0" smtClean="0">
                <a:ln>
                  <a:solidFill>
                    <a:srgbClr val="FF0000"/>
                  </a:solidFill>
                </a:ln>
              </a:rPr>
              <a:t>Zakat</a:t>
            </a:r>
            <a:endParaRPr lang="en-US" sz="3200" dirty="0">
              <a:ln>
                <a:solidFill>
                  <a:srgbClr val="FF0000"/>
                </a:solidFill>
              </a:ln>
            </a:endParaRPr>
          </a:p>
        </p:txBody>
      </p:sp>
      <p:sp>
        <p:nvSpPr>
          <p:cNvPr id="11" name="TextBox 10"/>
          <p:cNvSpPr txBox="1"/>
          <p:nvPr/>
        </p:nvSpPr>
        <p:spPr>
          <a:xfrm>
            <a:off x="5430982" y="3047999"/>
            <a:ext cx="2078182" cy="3416320"/>
          </a:xfrm>
          <a:prstGeom prst="rect">
            <a:avLst/>
          </a:prstGeom>
          <a:solidFill>
            <a:schemeClr val="tx1"/>
          </a:solidFill>
        </p:spPr>
        <p:txBody>
          <a:bodyPr wrap="square" rtlCol="0">
            <a:spAutoFit/>
          </a:bodyPr>
          <a:lstStyle/>
          <a:p>
            <a:pPr algn="ctr"/>
            <a:r>
              <a:rPr lang="en-US" b="1" dirty="0" smtClean="0">
                <a:ln>
                  <a:solidFill>
                    <a:srgbClr val="FF0000"/>
                  </a:solidFill>
                </a:ln>
                <a:solidFill>
                  <a:srgbClr val="FF0000"/>
                </a:solidFill>
              </a:rPr>
              <a:t>Sawm is the fourth pillar of faith. This tells Muslims to fast during the holy month of Ramadan. Young children usually don’t have to fast but all the adults do. At the end of Ramadan. Muslims have a feast.</a:t>
            </a:r>
            <a:endParaRPr lang="en-US" b="1" dirty="0">
              <a:ln>
                <a:solidFill>
                  <a:srgbClr val="FF0000"/>
                </a:solidFill>
              </a:ln>
              <a:solidFill>
                <a:srgbClr val="FF0000"/>
              </a:solidFill>
            </a:endParaRPr>
          </a:p>
        </p:txBody>
      </p:sp>
      <p:sp>
        <p:nvSpPr>
          <p:cNvPr id="12" name="TextBox 11"/>
          <p:cNvSpPr txBox="1"/>
          <p:nvPr/>
        </p:nvSpPr>
        <p:spPr>
          <a:xfrm>
            <a:off x="5860473" y="2492837"/>
            <a:ext cx="1219200" cy="584775"/>
          </a:xfrm>
          <a:prstGeom prst="rect">
            <a:avLst/>
          </a:prstGeom>
          <a:noFill/>
        </p:spPr>
        <p:txBody>
          <a:bodyPr wrap="square" rtlCol="0">
            <a:spAutoFit/>
          </a:bodyPr>
          <a:lstStyle/>
          <a:p>
            <a:r>
              <a:rPr lang="en-US" sz="3200" dirty="0" smtClean="0">
                <a:ln>
                  <a:solidFill>
                    <a:srgbClr val="FF0000"/>
                  </a:solidFill>
                </a:ln>
              </a:rPr>
              <a:t>Sawn</a:t>
            </a:r>
            <a:endParaRPr lang="en-US" sz="3200" dirty="0">
              <a:ln>
                <a:solidFill>
                  <a:srgbClr val="FF0000"/>
                </a:solidFill>
              </a:ln>
            </a:endParaRPr>
          </a:p>
        </p:txBody>
      </p:sp>
      <p:sp>
        <p:nvSpPr>
          <p:cNvPr id="13" name="TextBox 12"/>
          <p:cNvSpPr txBox="1"/>
          <p:nvPr/>
        </p:nvSpPr>
        <p:spPr>
          <a:xfrm>
            <a:off x="7509164" y="3047999"/>
            <a:ext cx="1787236" cy="3416320"/>
          </a:xfrm>
          <a:prstGeom prst="rect">
            <a:avLst/>
          </a:prstGeom>
          <a:solidFill>
            <a:schemeClr val="tx1"/>
          </a:solidFill>
        </p:spPr>
        <p:txBody>
          <a:bodyPr wrap="square" rtlCol="0">
            <a:spAutoFit/>
          </a:bodyPr>
          <a:lstStyle/>
          <a:p>
            <a:pPr algn="ctr"/>
            <a:r>
              <a:rPr lang="en-US" b="1" dirty="0" smtClean="0">
                <a:ln>
                  <a:solidFill>
                    <a:srgbClr val="FF0000"/>
                  </a:solidFill>
                </a:ln>
                <a:solidFill>
                  <a:srgbClr val="FF0000"/>
                </a:solidFill>
              </a:rPr>
              <a:t>Hajj is the last pillar of faith. All Muslims capable must take a trip, or “pilgrimage,” to Mecca at least once in their lifetime. This is a heavy spiritual duty of all Muslims capable</a:t>
            </a:r>
            <a:endParaRPr lang="en-US" b="1" dirty="0">
              <a:ln>
                <a:solidFill>
                  <a:srgbClr val="FF0000"/>
                </a:solidFill>
              </a:ln>
              <a:solidFill>
                <a:srgbClr val="FF0000"/>
              </a:solidFill>
            </a:endParaRPr>
          </a:p>
        </p:txBody>
      </p:sp>
      <p:sp>
        <p:nvSpPr>
          <p:cNvPr id="14" name="TextBox 13"/>
          <p:cNvSpPr txBox="1"/>
          <p:nvPr/>
        </p:nvSpPr>
        <p:spPr>
          <a:xfrm>
            <a:off x="7689273" y="2463223"/>
            <a:ext cx="914400" cy="584775"/>
          </a:xfrm>
          <a:prstGeom prst="rect">
            <a:avLst/>
          </a:prstGeom>
          <a:noFill/>
        </p:spPr>
        <p:txBody>
          <a:bodyPr wrap="square" rtlCol="0">
            <a:spAutoFit/>
          </a:bodyPr>
          <a:lstStyle/>
          <a:p>
            <a:r>
              <a:rPr lang="en-US" sz="3200" dirty="0" smtClean="0">
                <a:ln>
                  <a:solidFill>
                    <a:srgbClr val="FF0000"/>
                  </a:solidFill>
                </a:ln>
              </a:rPr>
              <a:t>Hajj</a:t>
            </a:r>
            <a:endParaRPr lang="en-US" sz="3200" dirty="0">
              <a:ln>
                <a:solidFill>
                  <a:srgbClr val="FF0000"/>
                </a:solidFill>
              </a:ln>
            </a:endParaRPr>
          </a:p>
        </p:txBody>
      </p:sp>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0561" y="1345894"/>
            <a:ext cx="1571823" cy="1178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49636" y="1328702"/>
            <a:ext cx="1219200" cy="121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04477" y="1451204"/>
            <a:ext cx="1451918" cy="968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57845" y="1451204"/>
            <a:ext cx="137160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2559" y="1542356"/>
            <a:ext cx="1168482" cy="785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10371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2436" y="4283357"/>
            <a:ext cx="3131127" cy="2357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0"/>
            <a:ext cx="8229600" cy="838200"/>
          </a:xfrm>
          <a:noFill/>
        </p:spPr>
        <p:txBody>
          <a:bodyPr/>
          <a:lstStyle/>
          <a:p>
            <a:r>
              <a:rPr lang="en-US" dirty="0" smtClean="0">
                <a:solidFill>
                  <a:schemeClr val="tx1"/>
                </a:solidFill>
              </a:rPr>
              <a:t>The Teachings of Islam</a:t>
            </a:r>
            <a:endParaRPr lang="en-US" dirty="0">
              <a:solidFill>
                <a:schemeClr val="tx1"/>
              </a:solidFill>
            </a:endParaRPr>
          </a:p>
        </p:txBody>
      </p:sp>
      <p:sp>
        <p:nvSpPr>
          <p:cNvPr id="4" name="Content Placeholder 3"/>
          <p:cNvSpPr>
            <a:spLocks noGrp="1"/>
          </p:cNvSpPr>
          <p:nvPr>
            <p:ph sz="quarter" idx="2"/>
          </p:nvPr>
        </p:nvSpPr>
        <p:spPr>
          <a:xfrm>
            <a:off x="381000" y="762000"/>
            <a:ext cx="4040188" cy="3886200"/>
          </a:xfrm>
          <a:noFill/>
        </p:spPr>
        <p:txBody>
          <a:bodyPr>
            <a:normAutofit fontScale="92500"/>
          </a:bodyPr>
          <a:lstStyle/>
          <a:p>
            <a:pPr marL="0" indent="0">
              <a:buNone/>
            </a:pPr>
            <a:r>
              <a:rPr lang="en-US" dirty="0" smtClean="0">
                <a:solidFill>
                  <a:schemeClr val="tx1"/>
                </a:solidFill>
              </a:rPr>
              <a:t>Islam is a widely known religion, believed in by around 1/5 of the world’s population! That’s near 2 billion people! These are the teachings and religious laws that all Muslim people follow:</a:t>
            </a:r>
          </a:p>
          <a:p>
            <a:r>
              <a:rPr lang="en-US" dirty="0" smtClean="0">
                <a:solidFill>
                  <a:schemeClr val="tx1"/>
                </a:solidFill>
              </a:rPr>
              <a:t>The Qur'an:  This is the holy book of Islam, like the Bible is to the Christians, and the Old Testament is to Jewish people</a:t>
            </a:r>
          </a:p>
        </p:txBody>
      </p:sp>
      <p:sp>
        <p:nvSpPr>
          <p:cNvPr id="6" name="Content Placeholder 5"/>
          <p:cNvSpPr>
            <a:spLocks noGrp="1"/>
          </p:cNvSpPr>
          <p:nvPr>
            <p:ph sz="quarter" idx="4"/>
          </p:nvPr>
        </p:nvSpPr>
        <p:spPr>
          <a:xfrm>
            <a:off x="4648200" y="762000"/>
            <a:ext cx="4041775" cy="6019800"/>
          </a:xfrm>
          <a:noFill/>
        </p:spPr>
        <p:txBody>
          <a:bodyPr>
            <a:normAutofit fontScale="92500"/>
          </a:bodyPr>
          <a:lstStyle/>
          <a:p>
            <a:r>
              <a:rPr lang="en-US" dirty="0" smtClean="0">
                <a:solidFill>
                  <a:schemeClr val="tx1"/>
                </a:solidFill>
              </a:rPr>
              <a:t>Shariah: This is another word for the Islamic law. This is basically everything that Muslims have to follow to be good people… or get a good reward.</a:t>
            </a:r>
          </a:p>
          <a:p>
            <a:r>
              <a:rPr lang="en-US" dirty="0" smtClean="0">
                <a:solidFill>
                  <a:schemeClr val="tx1"/>
                </a:solidFill>
              </a:rPr>
              <a:t>Jihad: This is an Arabic word meaning “To make an effort”. I can kind of see how they make an effort, never being able to eat a burger and following all those rules.</a:t>
            </a:r>
          </a:p>
          <a:p>
            <a:r>
              <a:rPr lang="en-US" dirty="0">
                <a:solidFill>
                  <a:schemeClr val="tx1"/>
                </a:solidFill>
              </a:rPr>
              <a:t>Sunnah: This is everything important about the way Mohammed lived until he died. Basically, it teaches Muslims how they should live.</a:t>
            </a:r>
          </a:p>
          <a:p>
            <a:endParaRPr lang="en-US" dirty="0">
              <a:solidFill>
                <a:srgbClr val="00B050"/>
              </a:solidFill>
            </a:endParaRPr>
          </a:p>
        </p:txBody>
      </p:sp>
      <p:sp>
        <p:nvSpPr>
          <p:cNvPr id="3" name="TextBox 2"/>
          <p:cNvSpPr txBox="1"/>
          <p:nvPr/>
        </p:nvSpPr>
        <p:spPr>
          <a:xfrm>
            <a:off x="116560" y="4283357"/>
            <a:ext cx="1178840" cy="1477328"/>
          </a:xfrm>
          <a:prstGeom prst="rect">
            <a:avLst/>
          </a:prstGeom>
          <a:noFill/>
        </p:spPr>
        <p:txBody>
          <a:bodyPr wrap="square" rtlCol="0">
            <a:spAutoFit/>
          </a:bodyPr>
          <a:lstStyle/>
          <a:p>
            <a:r>
              <a:rPr lang="en-US" dirty="0" smtClean="0"/>
              <a:t>This is the Qur’an, the holy book of Islam.</a:t>
            </a:r>
            <a:endParaRPr lang="en-US" dirty="0"/>
          </a:p>
        </p:txBody>
      </p:sp>
      <p:cxnSp>
        <p:nvCxnSpPr>
          <p:cNvPr id="7" name="Straight Arrow Connector 6"/>
          <p:cNvCxnSpPr/>
          <p:nvPr/>
        </p:nvCxnSpPr>
        <p:spPr>
          <a:xfrm>
            <a:off x="394855" y="5788394"/>
            <a:ext cx="9144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715533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10.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ummer">
  <a:themeElements>
    <a:clrScheme name="Summer">
      <a:dk1>
        <a:sysClr val="windowText" lastClr="000000"/>
      </a:dk1>
      <a:lt1>
        <a:sysClr val="window" lastClr="FFFFFF"/>
      </a:lt1>
      <a:dk2>
        <a:srgbClr val="E89117"/>
      </a:dk2>
      <a:lt2>
        <a:srgbClr val="FEDD78"/>
      </a:lt2>
      <a:accent1>
        <a:srgbClr val="A1B633"/>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Summ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umm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7000"/>
                <a:shade val="80000"/>
                <a:hueMod val="110000"/>
                <a:satMod val="120000"/>
              </a:schemeClr>
            </a:gs>
            <a:gs pos="100000">
              <a:schemeClr val="phClr">
                <a:shade val="60000"/>
                <a:hueMod val="40000"/>
                <a:satMod val="120000"/>
                <a:lumMod val="103000"/>
              </a:schemeClr>
            </a:gs>
          </a:gsLst>
          <a:lin ang="5400000" scaled="1"/>
        </a:gradFill>
        <a:gradFill rotWithShape="1">
          <a:gsLst>
            <a:gs pos="0">
              <a:schemeClr val="phClr">
                <a:tint val="97000"/>
                <a:shade val="80000"/>
                <a:hueMod val="110000"/>
                <a:satMod val="130000"/>
                <a:lumMod val="100000"/>
              </a:schemeClr>
            </a:gs>
            <a:gs pos="100000">
              <a:schemeClr val="phClr">
                <a:shade val="60000"/>
                <a:hueMod val="40000"/>
                <a:satMod val="120000"/>
                <a:lumMod val="103000"/>
              </a:schemeClr>
            </a:gs>
          </a:gsLst>
          <a:path path="circle">
            <a:fillToRect l="50000" t="5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632</TotalTime>
  <Words>2575</Words>
  <Application>Microsoft Office PowerPoint</Application>
  <PresentationFormat>On-screen Show (4:3)</PresentationFormat>
  <Paragraphs>184</Paragraphs>
  <Slides>24</Slides>
  <Notes>3</Notes>
  <HiddenSlides>0</HiddenSlides>
  <MMClips>0</MMClips>
  <ScaleCrop>false</ScaleCrop>
  <HeadingPairs>
    <vt:vector size="4" baseType="variant">
      <vt:variant>
        <vt:lpstr>Theme</vt:lpstr>
      </vt:variant>
      <vt:variant>
        <vt:i4>11</vt:i4>
      </vt:variant>
      <vt:variant>
        <vt:lpstr>Slide Titles</vt:lpstr>
      </vt:variant>
      <vt:variant>
        <vt:i4>24</vt:i4>
      </vt:variant>
    </vt:vector>
  </HeadingPairs>
  <TitlesOfParts>
    <vt:vector size="35" baseType="lpstr">
      <vt:lpstr>Trek</vt:lpstr>
      <vt:lpstr>Summer</vt:lpstr>
      <vt:lpstr>Office Theme</vt:lpstr>
      <vt:lpstr>1_Office Theme</vt:lpstr>
      <vt:lpstr>2_Office Theme</vt:lpstr>
      <vt:lpstr>3_Office Theme</vt:lpstr>
      <vt:lpstr>4_Office Theme</vt:lpstr>
      <vt:lpstr>5_Office Theme</vt:lpstr>
      <vt:lpstr>6_Office Theme</vt:lpstr>
      <vt:lpstr>7_Office Theme</vt:lpstr>
      <vt:lpstr>9_Office Theme</vt:lpstr>
      <vt:lpstr>About Arabia and Islam</vt:lpstr>
      <vt:lpstr>Table of Contents</vt:lpstr>
      <vt:lpstr>The Geography of Arabia</vt:lpstr>
      <vt:lpstr>The Geography of Arabia (Cont.)</vt:lpstr>
      <vt:lpstr>The Geography of Arabia (cont.)</vt:lpstr>
      <vt:lpstr>PowerPoint Presentation</vt:lpstr>
      <vt:lpstr>PowerPoint Presentation</vt:lpstr>
      <vt:lpstr>PowerPoint Presentation</vt:lpstr>
      <vt:lpstr>The Teachings of Islam</vt:lpstr>
      <vt:lpstr>Comparison of Religions: Islam</vt:lpstr>
      <vt:lpstr>Comparison of Religions: Christianity</vt:lpstr>
      <vt:lpstr>Comparison of Religions: Judaism</vt:lpstr>
      <vt:lpstr>Empires</vt:lpstr>
      <vt:lpstr>Empires</vt:lpstr>
      <vt:lpstr>Empires</vt:lpstr>
      <vt:lpstr>The Achievements of Arabia</vt:lpstr>
      <vt:lpstr>The Achievements of Arabia (cont.)</vt:lpstr>
      <vt:lpstr>The Achievements of Arabia (cont.)</vt:lpstr>
      <vt:lpstr>The Achievements of Arabia (cont.)</vt:lpstr>
      <vt:lpstr>Sunni And Shia</vt:lpstr>
      <vt:lpstr>Israeli and Palestinian Conflict</vt:lpstr>
      <vt:lpstr>Islam Today</vt:lpstr>
      <vt:lpstr>Role Of Women in Islam</vt:lpstr>
      <vt:lpstr>Picture Credits</vt:lpstr>
    </vt:vector>
  </TitlesOfParts>
  <Company>San Diego Unified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Geography of Arabia</dc:title>
  <dc:creator>Student</dc:creator>
  <cp:lastModifiedBy>Christine Miller</cp:lastModifiedBy>
  <cp:revision>43</cp:revision>
  <dcterms:created xsi:type="dcterms:W3CDTF">2012-11-29T17:48:00Z</dcterms:created>
  <dcterms:modified xsi:type="dcterms:W3CDTF">2012-12-17T17:50:00Z</dcterms:modified>
</cp:coreProperties>
</file>